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e8827965eb54e57" /><Relationship Type="http://schemas.openxmlformats.org/officeDocument/2006/relationships/extended-properties" Target="/docProps/app.xml" Id="Rbd0e271fff7d467b" /><Relationship Type="http://schemas.openxmlformats.org/officeDocument/2006/relationships/officeDocument" Target="/ppt/presentation.xml" Id="R3ac3f32a0ae04b3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73c32f2416d4aca"/>
  </p:sldMasterIdLst>
  <p:notesMasterIdLst>
    <p:notesMasterId xmlns:r="http://schemas.openxmlformats.org/officeDocument/2006/relationships" r:id="Re683063f84a84640"/>
  </p:notesMasterIdLst>
  <p:sldIdLst>
    <p:sldId xmlns:r="http://schemas.openxmlformats.org/officeDocument/2006/relationships" id="256" r:id="R311d8fda7e1245a4"/>
    <p:sldId xmlns:r="http://schemas.openxmlformats.org/officeDocument/2006/relationships" id="257" r:id="R85973e8f9f694583"/>
    <p:sldId xmlns:r="http://schemas.openxmlformats.org/officeDocument/2006/relationships" id="258" r:id="Rc148662367704314"/>
    <p:sldId xmlns:r="http://schemas.openxmlformats.org/officeDocument/2006/relationships" id="259" r:id="R78f35de8ccbb4293"/>
    <p:sldId xmlns:r="http://schemas.openxmlformats.org/officeDocument/2006/relationships" id="260" r:id="R0875c6940444447f"/>
    <p:sldId xmlns:r="http://schemas.openxmlformats.org/officeDocument/2006/relationships" id="261" r:id="R81316617a890413f"/>
    <p:sldId xmlns:r="http://schemas.openxmlformats.org/officeDocument/2006/relationships" id="262" r:id="Rb554e75a57634fba"/>
    <p:sldId xmlns:r="http://schemas.openxmlformats.org/officeDocument/2006/relationships" id="263" r:id="Rca10d8402e8a4c73"/>
    <p:sldId xmlns:r="http://schemas.openxmlformats.org/officeDocument/2006/relationships" id="264" r:id="R2d2547625b884549"/>
    <p:sldId xmlns:r="http://schemas.openxmlformats.org/officeDocument/2006/relationships" id="265" r:id="Reffaa2833e454f5d"/>
    <p:sldId xmlns:r="http://schemas.openxmlformats.org/officeDocument/2006/relationships" id="266" r:id="Rd537faea11644943"/>
    <p:sldId xmlns:r="http://schemas.openxmlformats.org/officeDocument/2006/relationships" id="267" r:id="Rcb0d672f61fd4abb"/>
    <p:sldId xmlns:r="http://schemas.openxmlformats.org/officeDocument/2006/relationships" id="268" r:id="R2ce460ab2acd43f1"/>
    <p:sldId xmlns:r="http://schemas.openxmlformats.org/officeDocument/2006/relationships" id="269" r:id="R3cbcb0f1d99a4cf6"/>
    <p:sldId xmlns:r="http://schemas.openxmlformats.org/officeDocument/2006/relationships" id="270" r:id="R9cad07dab585465d"/>
    <p:sldId xmlns:r="http://schemas.openxmlformats.org/officeDocument/2006/relationships" id="271" r:id="Re628560d4ad14b1b"/>
    <p:sldId xmlns:r="http://schemas.openxmlformats.org/officeDocument/2006/relationships" id="272" r:id="R224e7f3f4de24658"/>
    <p:sldId xmlns:r="http://schemas.openxmlformats.org/officeDocument/2006/relationships" id="273" r:id="R6adafc7689c94d91"/>
  </p:sldIdLst>
  <p:sldSz cx="24384000" cy="13716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6d93e1e1391410c" /><Relationship Type="http://schemas.openxmlformats.org/officeDocument/2006/relationships/slideMaster" Target="/ppt/slideMasters/slideMaster1.xml" Id="R973c32f2416d4aca" /><Relationship Type="http://schemas.openxmlformats.org/officeDocument/2006/relationships/notesMaster" Target="/ppt/notesMasters/notesMaster1.xml" Id="Re683063f84a84640" /><Relationship Type="http://schemas.openxmlformats.org/officeDocument/2006/relationships/presProps" Target="/ppt/presProps.xml" Id="R4243349cf64d47f1" /><Relationship Type="http://schemas.openxmlformats.org/officeDocument/2006/relationships/tableStyles" Target="/ppt/tableStyles.xml" Id="Ra48dc196f39c4364" /><Relationship Type="http://schemas.openxmlformats.org/officeDocument/2006/relationships/slide" Target="/ppt/slides/slide1.xml" Id="R311d8fda7e1245a4" /><Relationship Type="http://schemas.openxmlformats.org/officeDocument/2006/relationships/slide" Target="/ppt/slides/slide2.xml" Id="R85973e8f9f694583" /><Relationship Type="http://schemas.openxmlformats.org/officeDocument/2006/relationships/slide" Target="/ppt/slides/slide3.xml" Id="Rc148662367704314" /><Relationship Type="http://schemas.openxmlformats.org/officeDocument/2006/relationships/slide" Target="/ppt/slides/slide4.xml" Id="R78f35de8ccbb4293" /><Relationship Type="http://schemas.openxmlformats.org/officeDocument/2006/relationships/slide" Target="/ppt/slides/slide5.xml" Id="R0875c6940444447f" /><Relationship Type="http://schemas.openxmlformats.org/officeDocument/2006/relationships/slide" Target="/ppt/slides/slide6.xml" Id="R81316617a890413f" /><Relationship Type="http://schemas.openxmlformats.org/officeDocument/2006/relationships/slide" Target="/ppt/slides/slide7.xml" Id="Rb554e75a57634fba" /><Relationship Type="http://schemas.openxmlformats.org/officeDocument/2006/relationships/slide" Target="/ppt/slides/slide8.xml" Id="Rca10d8402e8a4c73" /><Relationship Type="http://schemas.openxmlformats.org/officeDocument/2006/relationships/slide" Target="/ppt/slides/slide9.xml" Id="R2d2547625b884549" /><Relationship Type="http://schemas.openxmlformats.org/officeDocument/2006/relationships/slide" Target="/ppt/slides/slide10.xml" Id="Reffaa2833e454f5d" /><Relationship Type="http://schemas.openxmlformats.org/officeDocument/2006/relationships/slide" Target="/ppt/slides/slide11.xml" Id="Rd537faea11644943" /><Relationship Type="http://schemas.openxmlformats.org/officeDocument/2006/relationships/slide" Target="/ppt/slides/slide12.xml" Id="Rcb0d672f61fd4abb" /><Relationship Type="http://schemas.openxmlformats.org/officeDocument/2006/relationships/slide" Target="/ppt/slides/slide13.xml" Id="R2ce460ab2acd43f1" /><Relationship Type="http://schemas.openxmlformats.org/officeDocument/2006/relationships/slide" Target="/ppt/slides/slide14.xml" Id="R3cbcb0f1d99a4cf6" /><Relationship Type="http://schemas.openxmlformats.org/officeDocument/2006/relationships/slide" Target="/ppt/slides/slide15.xml" Id="R9cad07dab585465d" /><Relationship Type="http://schemas.openxmlformats.org/officeDocument/2006/relationships/slide" Target="/ppt/slides/slide16.xml" Id="Re628560d4ad14b1b" /><Relationship Type="http://schemas.openxmlformats.org/officeDocument/2006/relationships/slide" Target="/ppt/slides/slide17.xml" Id="R224e7f3f4de24658" /><Relationship Type="http://schemas.openxmlformats.org/officeDocument/2006/relationships/slide" Target="/ppt/slides/slide18.xml" Id="R6adafc7689c94d9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273b4ebe4c94e6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82d5e618750481e" /><Relationship Type="http://schemas.openxmlformats.org/officeDocument/2006/relationships/notesMaster" Target="/ppt/notesMasters/notesMaster1.xml" Id="Rfc468d562e294cb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934e7386cd74347" /><Relationship Type="http://schemas.openxmlformats.org/officeDocument/2006/relationships/notesMaster" Target="/ppt/notesMasters/notesMaster1.xml" Id="R09a47472dd8d406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bdc269ea6de4b4d" /><Relationship Type="http://schemas.openxmlformats.org/officeDocument/2006/relationships/notesMaster" Target="/ppt/notesMasters/notesMaster1.xml" Id="R87c4e467ad484db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17d3b8c669a4062" /><Relationship Type="http://schemas.openxmlformats.org/officeDocument/2006/relationships/notesMaster" Target="/ppt/notesMasters/notesMaster1.xml" Id="R78f80a3f676a473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3df734647454d82" /><Relationship Type="http://schemas.openxmlformats.org/officeDocument/2006/relationships/notesMaster" Target="/ppt/notesMasters/notesMaster1.xml" Id="R758f05abb39e4fb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fd2fc7c566c4273" /><Relationship Type="http://schemas.openxmlformats.org/officeDocument/2006/relationships/notesMaster" Target="/ppt/notesMasters/notesMaster1.xml" Id="R1ca14b01e146405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60a89d39c9e40fb" /><Relationship Type="http://schemas.openxmlformats.org/officeDocument/2006/relationships/notesMaster" Target="/ppt/notesMasters/notesMaster1.xml" Id="R802b6c0417d34d1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41bf50992a6477d" /><Relationship Type="http://schemas.openxmlformats.org/officeDocument/2006/relationships/notesMaster" Target="/ppt/notesMasters/notesMaster1.xml" Id="Racb6928ff20c4ec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d820dbafbee4fcc" /><Relationship Type="http://schemas.openxmlformats.org/officeDocument/2006/relationships/notesMaster" Target="/ppt/notesMasters/notesMaster1.xml" Id="Rd491443e7640432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d40ac1ce2cd4df0" /><Relationship Type="http://schemas.openxmlformats.org/officeDocument/2006/relationships/notesMaster" Target="/ppt/notesMasters/notesMaster1.xml" Id="Rf4fb25833cfd46d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3d1b2497d5f4c26" /><Relationship Type="http://schemas.openxmlformats.org/officeDocument/2006/relationships/notesMaster" Target="/ppt/notesMasters/notesMaster1.xml" Id="R51023b23d3f44fec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0036880238fd4a74" /><Relationship Type="http://schemas.openxmlformats.org/officeDocument/2006/relationships/notesMaster" Target="/ppt/notesMasters/notesMaster1.xml" Id="R29799ce7a13c49a0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c80decc366704724" /><Relationship Type="http://schemas.openxmlformats.org/officeDocument/2006/relationships/notesMaster" Target="/ppt/notesMasters/notesMaster1.xml" Id="Rc832c4f24ebc4f7c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84cbcdd902c54ee9" /><Relationship Type="http://schemas.openxmlformats.org/officeDocument/2006/relationships/notesMaster" Target="/ppt/notesMasters/notesMaster1.xml" Id="R1d9a6904cd20465a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92128db4b80a4170" /><Relationship Type="http://schemas.openxmlformats.org/officeDocument/2006/relationships/notesMaster" Target="/ppt/notesMasters/notesMaster1.xml" Id="R7f471416d6714b03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c7ca8d04e9c94dff" /><Relationship Type="http://schemas.openxmlformats.org/officeDocument/2006/relationships/notesMaster" Target="/ppt/notesMasters/notesMaster1.xml" Id="Re6523f06a1c24aad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d88844bdc6954509" /><Relationship Type="http://schemas.openxmlformats.org/officeDocument/2006/relationships/notesMaster" Target="/ppt/notesMasters/notesMaster1.xml" Id="R02c5ee2267004d04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d55353bf4f7141de" /><Relationship Type="http://schemas.openxmlformats.org/officeDocument/2006/relationships/notesMaster" Target="/ppt/notesMasters/notesMaster1.xml" Id="Reabb2e1b609e426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Martin Kleppmann, Designing Data-Intensive Applications, 1st edition, 2017. https://dataintensive.net/</a:t>
            </a:r>
          </a:p>
          <a:p xmlns:a="http://schemas.openxmlformats.org/drawingml/2006/main">
            <a:r>
              <a:t>原分享日期：2023-12-20。公开版整理：2026-10-12。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Martin Kleppmann, Designing Data-Intensive Applications, 1st edition, 2017. https://dataintensive.net/</a:t>
            </a:r>
          </a:p>
          <a:p xmlns:a="http://schemas.openxmlformats.org/drawingml/2006/main">
            <a:r>
              <a:t>本分享按原稿主题整理，范围以 DDIA 第一版为主。</a:t>
            </a:r>
          </a:p>
          <a:p xmlns:a="http://schemas.openxmlformats.org/drawingml/2006/main">
            <a:r>
              <a:t>中文阅读：https://github.com/Vonng/ddia</a:t>
            </a:r>
          </a:p>
          <a:p xmlns:a="http://schemas.openxmlformats.org/drawingml/2006/main">
            <a:r>
              <a:t>原书参考：https://github.com/ept/ddia-references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Martin Kleppmann, Designing Data-Intensive Applications, 1st edition, 2017. https://dataintensive.net/ Chapter 1. Diagram redrawn for this public deck.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Martin Kleppmann, Designing Data-Intensive Applications, 1st edition, 2017. https://dataintensive.net/ Chapter 2.</a:t>
            </a:r>
          </a:p>
          <a:p xmlns:a="http://schemas.openxmlformats.org/drawingml/2006/main">
            <a:r>
              <a:t>MongoDB Transactions: https://www.mongodb.com/docs/manual/core/transactions/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Martin Kleppmann, Designing Data-Intensive Applications, 1st edition, 2017. https://dataintensive.net/ Chapters 2–3. Native diagrams are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Martin Kleppmann, Designing Data-Intensive Applications, 1st edition, 2017. https://dataintensive.net/ Chapter 3. Comparison depends on workload, implementation and configuration.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Martin Kleppmann, Designing Data-Intensive Applications, 1st edition, 2017. https://dataintensive.net/ Chapters 7–9. CAP consistency means linearizability, not ACID consistency.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Martin Kleppmann, Designing Data-Intensive Applications, 1st edition, 2017. https://dataintensive.net/ Chapter 7. Isolation behavior depends on database and version.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Martin Kleppmann, Designing Data-Intensive Applications, 1st edition, 2017. https://dataintensive.net/ Chapter 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Martin Kleppmann, Designing Data-Intensive Applications, 1st edition, 2017. https://dataintensive.net/ Chapter 6. Clockwise routing illustrated with editable shapes.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Martin Kleppmann, Designing Data-Intensive Applications, 1st edition, 2017. https://dataintensive.net/ Chapter 5. Quorum overlap alone does not prove linearizability.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Martin Kleppmann, Designing Data-Intensive Applications, 1st edition, 2017. https://dataintensive.net/ Chapters 5–7. Native diagram is a generic teaching architecture, not a company system.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Codis project: https://github.com/CodisLabs/codis</a:t>
            </a:r>
          </a:p>
          <a:p xmlns:a="http://schemas.openxmlformats.org/drawingml/2006/main">
            <a:r>
              <a:t>Historical Redis sharding example; deployment support and maintenance require separate assessment.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Apache Kafka 4.1: https://kafka.apache.org/41/configuration/producer-configs/ and https://kafka.apache.org/41/configuration/topic-configs/</a:t>
            </a:r>
          </a:p>
          <a:p xmlns:a="http://schemas.openxmlformats.org/drawingml/2006/main">
            <a:r>
              <a:t>Modern Kafka uses KRaft metadata management; no ZooKeeper dependency is implied.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Elasticsearch replication model: https://www.elastic.co/docs/deploy-manage/distributed-architecture/reading-and-writing-documents</a:t>
            </a:r>
          </a:p>
          <a:p xmlns:a="http://schemas.openxmlformats.org/drawingml/2006/main">
            <a:r>
              <a:t>Refresh: https://www.elastic.co/docs/manage-data/data-store/near-real-time-search</a:t>
            </a:r>
          </a:p>
          <a:p xmlns:a="http://schemas.openxmlformats.org/drawingml/2006/main">
            <a:r>
              <a:t>Split: https://www.elastic.co/docs/api/doc/elasticsearch/operation/operation-indices-split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ZooKeeper Programmer Guide: https://zookeeper.apache.org/doc/current/zookeeperProgrammers.html</a:t>
            </a:r>
          </a:p>
          <a:p xmlns:a="http://schemas.openxmlformats.org/drawingml/2006/main">
            <a:r>
              <a:t>Zab: https://zookeeper.apache.org/doc/current/zookeeperInternals.html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Martin Kleppmann, Designing Data-Intensive Applications, 1st edition, 2017. https://dataintensive.net/ Chapters 10–11. All business entities and parameters are synthetic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Martin Kleppmann, Designing Data-Intensive Applications, 1st edition, 2017. https://dataintensive.net/</a:t>
            </a:r>
          </a:p>
          <a:p xmlns:a="http://schemas.openxmlformats.org/drawingml/2006/main">
            <a:r>
              <a:t>Chinese translation: https://github.com/Vonng/ddia</a:t>
            </a:r>
          </a:p>
          <a:p xmlns:a="http://schemas.openxmlformats.org/drawingml/2006/main">
            <a:r>
              <a:t>Book reference list: https://github.com/ept/ddia-references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893bd3cd56541b1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547f6e4a985431f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dd59467da214517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48cc43ae74d4641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c91559a229047c7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36ac41d2bf547d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EDDD70C-3461-42DA-8D12-301A176E2CC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2438400" y="5181600"/>
            <a:ext cx="19507200" cy="1981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96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96690DCC-990C-413B-8F7F-79190B7B8133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3657600" y="7543800"/>
            <a:ext cx="170688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D6FFE759-488F-4338-BDA2-C0841B40388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2438400" y="5715000"/>
            <a:ext cx="19507200" cy="228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84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718F683-04D4-4B7E-85E5-A3D068AEEED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371600" y="1066800"/>
            <a:ext cx="21640800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66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D6AD12BC-69F8-4F4A-82AC-8003C6121BE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1371600" y="3810000"/>
            <a:ext cx="21640800" cy="853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5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457200" indent="-457200">
              <a:lnSpc>
                <a:spcPct val="110000"/>
              </a:lnSpc>
              <a:spcBef>
                <a:spcPts val="0"/>
              </a:spcBef>
              <a:spcAft>
                <a:spcPts val="2400"/>
              </a:spcAft>
              <a:buChar char="•"/>
            </a:lvl1pPr>
            <a:lvl2pPr marL="1066800" indent="-457200">
              <a:lnSpc>
                <a:spcPct val="110000"/>
              </a:lnSpc>
              <a:spcBef>
                <a:spcPts val="0"/>
              </a:spcBef>
              <a:spcAft>
                <a:spcPts val="2400"/>
              </a:spcAft>
              <a:buChar char="•"/>
            </a:lvl2pPr>
            <a:lvl3pPr marL="1676400" indent="-457200">
              <a:lnSpc>
                <a:spcPct val="110000"/>
              </a:lnSpc>
              <a:spcBef>
                <a:spcPts val="0"/>
              </a:spcBef>
              <a:spcAft>
                <a:spcPts val="2400"/>
              </a:spcAft>
              <a:buChar char="•"/>
            </a:lvl3pPr>
            <a:lvl4pPr marL="2286000" indent="-457200">
              <a:lnSpc>
                <a:spcPct val="110000"/>
              </a:lnSpc>
              <a:spcBef>
                <a:spcPts val="0"/>
              </a:spcBef>
              <a:spcAft>
                <a:spcPts val="2400"/>
              </a:spcAft>
              <a:buChar char="•"/>
            </a:lvl4pPr>
            <a:lvl5pPr marL="2895600" indent="-457200">
              <a:lnSpc>
                <a:spcPct val="110000"/>
              </a:lnSpc>
              <a:spcBef>
                <a:spcPts val="0"/>
              </a:spcBef>
              <a:spcAft>
                <a:spcPts val="2400"/>
              </a:spcAft>
              <a:buChar char="•"/>
            </a:lvl5pPr>
            <a:lvl6pPr marL="3505200" indent="-457200">
              <a:lnSpc>
                <a:spcPct val="110000"/>
              </a:lnSpc>
              <a:spcBef>
                <a:spcPts val="0"/>
              </a:spcBef>
              <a:spcAft>
                <a:spcPts val="2400"/>
              </a:spcAft>
              <a:buChar char="•"/>
            </a:lvl6pPr>
            <a:lvl7pPr marL="4114800" indent="-457200">
              <a:lnSpc>
                <a:spcPct val="110000"/>
              </a:lnSpc>
              <a:spcBef>
                <a:spcPts val="0"/>
              </a:spcBef>
              <a:spcAft>
                <a:spcPts val="2400"/>
              </a:spcAft>
              <a:buChar char="•"/>
            </a:lvl7pPr>
            <a:lvl8pPr marL="4724400" indent="-457200">
              <a:lnSpc>
                <a:spcPct val="110000"/>
              </a:lnSpc>
              <a:spcBef>
                <a:spcPts val="0"/>
              </a:spcBef>
              <a:spcAft>
                <a:spcPts val="2400"/>
              </a:spcAft>
              <a:buChar char="•"/>
            </a:lvl8pPr>
            <a:lvl9pPr marL="5334000" indent="-457200">
              <a:lnSpc>
                <a:spcPct val="110000"/>
              </a:lnSpc>
              <a:spcBef>
                <a:spcPts val="0"/>
              </a:spcBef>
              <a:spcAft>
                <a:spcPts val="24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811FCC5F-CE1A-4599-825C-5E46C42921D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371600" y="1066800"/>
            <a:ext cx="21640800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66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6C57F41E-F626-46F4-8591-E7B3A5C4C2D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1371600" y="3810000"/>
            <a:ext cx="10058400" cy="853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2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457200" indent="-457200">
              <a:lnSpc>
                <a:spcPct val="110000"/>
              </a:lnSpc>
              <a:spcBef>
                <a:spcPts val="0"/>
              </a:spcBef>
              <a:spcAft>
                <a:spcPts val="2400"/>
              </a:spcAft>
              <a:buChar char="•"/>
            </a:lvl1pPr>
            <a:lvl2pPr marL="1066800" indent="-457200">
              <a:lnSpc>
                <a:spcPct val="110000"/>
              </a:lnSpc>
              <a:spcBef>
                <a:spcPts val="0"/>
              </a:spcBef>
              <a:spcAft>
                <a:spcPts val="2400"/>
              </a:spcAft>
              <a:buChar char="•"/>
            </a:lvl2pPr>
            <a:lvl3pPr marL="1676400" indent="-457200">
              <a:lnSpc>
                <a:spcPct val="110000"/>
              </a:lnSpc>
              <a:spcBef>
                <a:spcPts val="0"/>
              </a:spcBef>
              <a:spcAft>
                <a:spcPts val="2400"/>
              </a:spcAft>
              <a:buChar char="•"/>
            </a:lvl3pPr>
            <a:lvl4pPr marL="2286000" indent="-457200">
              <a:lnSpc>
                <a:spcPct val="110000"/>
              </a:lnSpc>
              <a:spcBef>
                <a:spcPts val="0"/>
              </a:spcBef>
              <a:spcAft>
                <a:spcPts val="2400"/>
              </a:spcAft>
              <a:buChar char="•"/>
            </a:lvl4pPr>
            <a:lvl5pPr marL="2895600" indent="-457200">
              <a:lnSpc>
                <a:spcPct val="110000"/>
              </a:lnSpc>
              <a:spcBef>
                <a:spcPts val="0"/>
              </a:spcBef>
              <a:spcAft>
                <a:spcPts val="2400"/>
              </a:spcAft>
              <a:buChar char="•"/>
            </a:lvl5pPr>
            <a:lvl6pPr marL="3505200" indent="-457200">
              <a:lnSpc>
                <a:spcPct val="110000"/>
              </a:lnSpc>
              <a:spcBef>
                <a:spcPts val="0"/>
              </a:spcBef>
              <a:spcAft>
                <a:spcPts val="2400"/>
              </a:spcAft>
              <a:buChar char="•"/>
            </a:lvl6pPr>
            <a:lvl7pPr marL="4114800" indent="-457200">
              <a:lnSpc>
                <a:spcPct val="110000"/>
              </a:lnSpc>
              <a:spcBef>
                <a:spcPts val="0"/>
              </a:spcBef>
              <a:spcAft>
                <a:spcPts val="2400"/>
              </a:spcAft>
              <a:buChar char="•"/>
            </a:lvl7pPr>
            <a:lvl8pPr marL="4724400" indent="-457200">
              <a:lnSpc>
                <a:spcPct val="110000"/>
              </a:lnSpc>
              <a:spcBef>
                <a:spcPts val="0"/>
              </a:spcBef>
              <a:spcAft>
                <a:spcPts val="2400"/>
              </a:spcAft>
              <a:buChar char="•"/>
            </a:lvl8pPr>
            <a:lvl9pPr marL="5334000" indent="-457200">
              <a:lnSpc>
                <a:spcPct val="110000"/>
              </a:lnSpc>
              <a:spcBef>
                <a:spcPts val="0"/>
              </a:spcBef>
              <a:spcAft>
                <a:spcPts val="24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235D4A03-E019-421C-8843-613BD3637CDC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12954000" y="3810000"/>
            <a:ext cx="10058400" cy="853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2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457200" indent="-457200">
              <a:lnSpc>
                <a:spcPct val="110000"/>
              </a:lnSpc>
              <a:spcBef>
                <a:spcPts val="0"/>
              </a:spcBef>
              <a:spcAft>
                <a:spcPts val="2400"/>
              </a:spcAft>
              <a:buChar char="•"/>
            </a:lvl1pPr>
            <a:lvl2pPr marL="1066800" indent="-457200">
              <a:lnSpc>
                <a:spcPct val="110000"/>
              </a:lnSpc>
              <a:spcBef>
                <a:spcPts val="0"/>
              </a:spcBef>
              <a:spcAft>
                <a:spcPts val="2400"/>
              </a:spcAft>
              <a:buChar char="•"/>
            </a:lvl2pPr>
            <a:lvl3pPr marL="1676400" indent="-457200">
              <a:lnSpc>
                <a:spcPct val="110000"/>
              </a:lnSpc>
              <a:spcBef>
                <a:spcPts val="0"/>
              </a:spcBef>
              <a:spcAft>
                <a:spcPts val="2400"/>
              </a:spcAft>
              <a:buChar char="•"/>
            </a:lvl3pPr>
            <a:lvl4pPr marL="2286000" indent="-457200">
              <a:lnSpc>
                <a:spcPct val="110000"/>
              </a:lnSpc>
              <a:spcBef>
                <a:spcPts val="0"/>
              </a:spcBef>
              <a:spcAft>
                <a:spcPts val="2400"/>
              </a:spcAft>
              <a:buChar char="•"/>
            </a:lvl4pPr>
            <a:lvl5pPr marL="2895600" indent="-457200">
              <a:lnSpc>
                <a:spcPct val="110000"/>
              </a:lnSpc>
              <a:spcBef>
                <a:spcPts val="0"/>
              </a:spcBef>
              <a:spcAft>
                <a:spcPts val="2400"/>
              </a:spcAft>
              <a:buChar char="•"/>
            </a:lvl5pPr>
            <a:lvl6pPr marL="3505200" indent="-457200">
              <a:lnSpc>
                <a:spcPct val="110000"/>
              </a:lnSpc>
              <a:spcBef>
                <a:spcPts val="0"/>
              </a:spcBef>
              <a:spcAft>
                <a:spcPts val="2400"/>
              </a:spcAft>
              <a:buChar char="•"/>
            </a:lvl6pPr>
            <a:lvl7pPr marL="4114800" indent="-457200">
              <a:lnSpc>
                <a:spcPct val="110000"/>
              </a:lnSpc>
              <a:spcBef>
                <a:spcPts val="0"/>
              </a:spcBef>
              <a:spcAft>
                <a:spcPts val="2400"/>
              </a:spcAft>
              <a:buChar char="•"/>
            </a:lvl7pPr>
            <a:lvl8pPr marL="4724400" indent="-457200">
              <a:lnSpc>
                <a:spcPct val="110000"/>
              </a:lnSpc>
              <a:spcBef>
                <a:spcPts val="0"/>
              </a:spcBef>
              <a:spcAft>
                <a:spcPts val="2400"/>
              </a:spcAft>
              <a:buChar char="•"/>
            </a:lvl8pPr>
            <a:lvl9pPr marL="5334000" indent="-457200">
              <a:lnSpc>
                <a:spcPct val="110000"/>
              </a:lnSpc>
              <a:spcBef>
                <a:spcPts val="0"/>
              </a:spcBef>
              <a:spcAft>
                <a:spcPts val="24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8BA8089-2B97-4A54-AEA0-2858B6C4F31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371600" y="1066800"/>
            <a:ext cx="21640800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66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111B4E26-56C6-4D4B-9436-BEACFC3F25E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1371600" y="3810000"/>
            <a:ext cx="10058400" cy="853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5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457200" indent="-457200">
              <a:lnSpc>
                <a:spcPct val="110000"/>
              </a:lnSpc>
              <a:spcBef>
                <a:spcPts val="0"/>
              </a:spcBef>
              <a:spcAft>
                <a:spcPts val="2400"/>
              </a:spcAft>
              <a:buChar char="•"/>
            </a:lvl1pPr>
            <a:lvl2pPr marL="1066800" indent="-457200">
              <a:lnSpc>
                <a:spcPct val="110000"/>
              </a:lnSpc>
              <a:spcBef>
                <a:spcPts val="0"/>
              </a:spcBef>
              <a:spcAft>
                <a:spcPts val="2400"/>
              </a:spcAft>
              <a:buChar char="•"/>
            </a:lvl2pPr>
            <a:lvl3pPr marL="1676400" indent="-457200">
              <a:lnSpc>
                <a:spcPct val="110000"/>
              </a:lnSpc>
              <a:spcBef>
                <a:spcPts val="0"/>
              </a:spcBef>
              <a:spcAft>
                <a:spcPts val="2400"/>
              </a:spcAft>
              <a:buChar char="•"/>
            </a:lvl3pPr>
            <a:lvl4pPr marL="2286000" indent="-457200">
              <a:lnSpc>
                <a:spcPct val="110000"/>
              </a:lnSpc>
              <a:spcBef>
                <a:spcPts val="0"/>
              </a:spcBef>
              <a:spcAft>
                <a:spcPts val="2400"/>
              </a:spcAft>
              <a:buChar char="•"/>
            </a:lvl4pPr>
            <a:lvl5pPr marL="2895600" indent="-457200">
              <a:lnSpc>
                <a:spcPct val="110000"/>
              </a:lnSpc>
              <a:spcBef>
                <a:spcPts val="0"/>
              </a:spcBef>
              <a:spcAft>
                <a:spcPts val="2400"/>
              </a:spcAft>
              <a:buChar char="•"/>
            </a:lvl5pPr>
            <a:lvl6pPr marL="3505200" indent="-457200">
              <a:lnSpc>
                <a:spcPct val="110000"/>
              </a:lnSpc>
              <a:spcBef>
                <a:spcPts val="0"/>
              </a:spcBef>
              <a:spcAft>
                <a:spcPts val="2400"/>
              </a:spcAft>
              <a:buChar char="•"/>
            </a:lvl6pPr>
            <a:lvl7pPr marL="4114800" indent="-457200">
              <a:lnSpc>
                <a:spcPct val="110000"/>
              </a:lnSpc>
              <a:spcBef>
                <a:spcPts val="0"/>
              </a:spcBef>
              <a:spcAft>
                <a:spcPts val="2400"/>
              </a:spcAft>
              <a:buChar char="•"/>
            </a:lvl7pPr>
            <a:lvl8pPr marL="4724400" indent="-457200">
              <a:lnSpc>
                <a:spcPct val="110000"/>
              </a:lnSpc>
              <a:spcBef>
                <a:spcPts val="0"/>
              </a:spcBef>
              <a:spcAft>
                <a:spcPts val="2400"/>
              </a:spcAft>
              <a:buChar char="•"/>
            </a:lvl8pPr>
            <a:lvl9pPr marL="5334000" indent="-457200">
              <a:lnSpc>
                <a:spcPct val="110000"/>
              </a:lnSpc>
              <a:spcBef>
                <a:spcPts val="0"/>
              </a:spcBef>
              <a:spcAft>
                <a:spcPts val="24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df6a53d250d45c7" /><Relationship Type="http://schemas.openxmlformats.org/officeDocument/2006/relationships/slideLayout" Target="/ppt/slideLayouts/slideLayout1.xml" Id="R7fa5471381894061" /><Relationship Type="http://schemas.openxmlformats.org/officeDocument/2006/relationships/slideLayout" Target="/ppt/slideLayouts/slideLayout2.xml" Id="Rfaad15e0213044b8" /><Relationship Type="http://schemas.openxmlformats.org/officeDocument/2006/relationships/slideLayout" Target="/ppt/slideLayouts/slideLayout3.xml" Id="R0bfcf72e34c241d0" /><Relationship Type="http://schemas.openxmlformats.org/officeDocument/2006/relationships/slideLayout" Target="/ppt/slideLayouts/slideLayout4.xml" Id="R2394b9b287d04ce0" /><Relationship Type="http://schemas.openxmlformats.org/officeDocument/2006/relationships/slideLayout" Target="/ppt/slideLayouts/slideLayout5.xml" Id="Rf168e58bf9ac4cbc" /><Relationship Type="http://schemas.openxmlformats.org/officeDocument/2006/relationships/slideLayout" Target="/ppt/slideLayouts/slideLayout6.xml" Id="R0c257f4b1871448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fa5471381894061"/>
    <p:sldLayoutId xmlns:r="http://schemas.openxmlformats.org/officeDocument/2006/relationships" id="2147483650" r:id="Rfaad15e0213044b8"/>
    <p:sldLayoutId xmlns:r="http://schemas.openxmlformats.org/officeDocument/2006/relationships" id="2147483651" r:id="R0bfcf72e34c241d0"/>
    <p:sldLayoutId xmlns:r="http://schemas.openxmlformats.org/officeDocument/2006/relationships" id="2147483652" r:id="R2394b9b287d04ce0"/>
    <p:sldLayoutId xmlns:r="http://schemas.openxmlformats.org/officeDocument/2006/relationships" id="2147483653" r:id="Rf168e58bf9ac4cbc"/>
    <p:sldLayoutId xmlns:r="http://schemas.openxmlformats.org/officeDocument/2006/relationships" id="2147483654" r:id="R0c257f4b1871448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7ce904cdc404ed5" /><Relationship Type="http://schemas.openxmlformats.org/officeDocument/2006/relationships/notesSlide" Target="/ppt/notesSlides/notesSlide1.xml" Id="Rd76e20811c59443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2a4d027304345ee" /><Relationship Type="http://schemas.openxmlformats.org/officeDocument/2006/relationships/notesSlide" Target="/ppt/notesSlides/notesSlide2.xml" Id="Rb06e3e434f1b472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1e76f15d61f4e1c" /><Relationship Type="http://schemas.openxmlformats.org/officeDocument/2006/relationships/notesSlide" Target="/ppt/notesSlides/notesSlide3.xml" Id="R9b16cf6f5f444e6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668611733014c78" /><Relationship Type="http://schemas.openxmlformats.org/officeDocument/2006/relationships/notesSlide" Target="/ppt/notesSlides/notesSlide4.xml" Id="R196cc60f513c4b3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235814d0e8a47c6" /><Relationship Type="http://schemas.openxmlformats.org/officeDocument/2006/relationships/notesSlide" Target="/ppt/notesSlides/notesSlide5.xml" Id="R151656a7d67c4a3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e15f36393f84e91" /><Relationship Type="http://schemas.openxmlformats.org/officeDocument/2006/relationships/notesSlide" Target="/ppt/notesSlides/notesSlide6.xml" Id="R6469470b82ea4a9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12a61d5de4f4aae" /><Relationship Type="http://schemas.openxmlformats.org/officeDocument/2006/relationships/notesSlide" Target="/ppt/notesSlides/notesSlide7.xml" Id="R4fc179fad6c5497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07c4adfc5d54d48" /><Relationship Type="http://schemas.openxmlformats.org/officeDocument/2006/relationships/notesSlide" Target="/ppt/notesSlides/notesSlide8.xml" Id="R0fe1fa28769e43b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97ab8cd44614567" /><Relationship Type="http://schemas.openxmlformats.org/officeDocument/2006/relationships/notesSlide" Target="/ppt/notesSlides/notesSlide9.xml" Id="R5a5660cfacc24e9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09e146cd21947df" /><Relationship Type="http://schemas.openxmlformats.org/officeDocument/2006/relationships/notesSlide" Target="/ppt/notesSlides/notesSlide10.xml" Id="Rd2c00f73b91a424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598a74f68804301" /><Relationship Type="http://schemas.openxmlformats.org/officeDocument/2006/relationships/notesSlide" Target="/ppt/notesSlides/notesSlide11.xml" Id="Rff02114ab13c424d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2dfa605b8d64f39" /><Relationship Type="http://schemas.openxmlformats.org/officeDocument/2006/relationships/notesSlide" Target="/ppt/notesSlides/notesSlide12.xml" Id="R20049a17690a44fc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2635f1824c34919" /><Relationship Type="http://schemas.openxmlformats.org/officeDocument/2006/relationships/notesSlide" Target="/ppt/notesSlides/notesSlide13.xml" Id="Rcfcf14886cb9492a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573c1d1efb04f09" /><Relationship Type="http://schemas.openxmlformats.org/officeDocument/2006/relationships/notesSlide" Target="/ppt/notesSlides/notesSlide14.xml" Id="R553f170c8879420c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c5002df6c3c4394" /><Relationship Type="http://schemas.openxmlformats.org/officeDocument/2006/relationships/notesSlide" Target="/ppt/notesSlides/notesSlide15.xml" Id="Rf1afb9aab5984a06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740827ad7c24b0d" /><Relationship Type="http://schemas.openxmlformats.org/officeDocument/2006/relationships/notesSlide" Target="/ppt/notesSlides/notesSlide16.xml" Id="R6a58e039c2564ac9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d752cb499c0443f" /><Relationship Type="http://schemas.openxmlformats.org/officeDocument/2006/relationships/notesSlide" Target="/ppt/notesSlides/notesSlide17.xml" Id="Re29b3228134d4f1c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711e25c7681425a" /><Relationship Type="http://schemas.openxmlformats.org/officeDocument/2006/relationships/notesSlide" Target="/ppt/notesSlides/notesSlide18.xml" Id="R71ac24ea162b47b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5152249-E4B5-43DF-BEF5-1BFED0353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3220700"/>
            <a:ext cx="1238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6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16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rPr>
              <a:t>wxquare.github.io  ·  DDIA 读书分享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D8BC68-B5E3-40BD-8F63-535BD40B3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869400" y="13220700"/>
            <a:ext cx="16383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r">
              <a:defRPr sz="16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r">
              <a:defRPr sz="16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rPr>
              <a:t>1 / 18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58AF43E-35D5-45D5-ADBA-8D0D0B145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3733800"/>
            <a:ext cx="19812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ctr">
              <a:defRPr sz="3300" b="0">
                <a:solidFill>
                  <a:srgbClr val="2463FF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ctr">
              <a:defRPr sz="3300" b="0">
                <a:solidFill>
                  <a:srgbClr val="2463FF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0">
                <a:solidFill>
                  <a:srgbClr val="2463FF"/>
                </a:solidFill>
                <a:latin typeface="Arial Unicode MS"/>
                <a:ea typeface="Arial Unicode MS"/>
                <a:cs typeface="Arial Unicode MS"/>
              </a:rPr>
              <a:t>可靠性、可扩展性与可维护性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D476597-D36A-48C1-B0FA-6F36E3208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0" y="5200650"/>
            <a:ext cx="20574000" cy="1828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ctr">
              <a:defRPr sz="9900" b="0">
                <a:solidFill>
                  <a:srgbClr val="202B40"/>
                </a:solidFill>
                <a:latin typeface="Songti SC"/>
                <a:ea typeface="Songti SC"/>
                <a:cs typeface="Songti SC"/>
              </a:defRPr>
            </a:defPPr>
          </a:lstStyle>
          <a:p xmlns:a="http://schemas.openxmlformats.org/drawingml/2006/main">
            <a:pPr algn="ctr">
              <a:defRPr sz="9900" b="0">
                <a:solidFill>
                  <a:srgbClr val="202B40"/>
                </a:solidFill>
                <a:latin typeface="Songti SC"/>
                <a:ea typeface="Songti SC"/>
                <a:cs typeface="Songti SC"/>
              </a:defRPr>
            </a:pPr>
            <a:r>
              <a:rPr sz="9900" b="0">
                <a:solidFill>
                  <a:srgbClr val="202B40"/>
                </a:solidFill>
                <a:latin typeface="Songti SC"/>
                <a:ea typeface="Songti SC"/>
                <a:cs typeface="Songti SC"/>
              </a:rPr>
              <a:t>DDIA 读书分享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C5EBD6C-01B1-4454-A108-830F1DF57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0" y="7315200"/>
            <a:ext cx="20574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ctr">
              <a:defRPr sz="4950" b="0">
                <a:solidFill>
                  <a:srgbClr val="202B40"/>
                </a:solidFill>
                <a:latin typeface="Songti SC"/>
                <a:ea typeface="Songti SC"/>
                <a:cs typeface="Songti SC"/>
              </a:defRPr>
            </a:defPPr>
          </a:lstStyle>
          <a:p xmlns:a="http://schemas.openxmlformats.org/drawingml/2006/main">
            <a:pPr algn="ctr">
              <a:defRPr sz="4950" b="0">
                <a:solidFill>
                  <a:srgbClr val="202B40"/>
                </a:solidFill>
                <a:latin typeface="Songti SC"/>
                <a:ea typeface="Songti SC"/>
                <a:cs typeface="Songti SC"/>
              </a:defRPr>
            </a:pPr>
            <a:r>
              <a:rPr sz="4950" b="0">
                <a:solidFill>
                  <a:srgbClr val="202B40"/>
                </a:solidFill>
                <a:latin typeface="Songti SC"/>
                <a:ea typeface="Songti SC"/>
                <a:cs typeface="Songti SC"/>
              </a:rPr>
              <a:t>数据系统的模型、存储与分布式取舍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342053-4798-4806-B1C6-5398DC06D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0" y="8934450"/>
            <a:ext cx="20574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ctr">
              <a:defRPr sz="37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ctr">
              <a:defRPr sz="37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7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rPr>
              <a:t>wxquare  ·  原分享 2023-12-20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A681383-698E-4CBD-84A9-8BCA92519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10210800"/>
            <a:ext cx="83820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463FF"/>
          </a:solidFill>
          <a:ln xmlns:a="http://schemas.openxmlformats.org/drawingml/2006/main" w="1905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F79CFEF-1DE9-4CFA-A93B-93EAF70BC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0" y="10725150"/>
            <a:ext cx="20574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ctr">
              <a:defRPr sz="28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ctr">
              <a:defRPr sz="28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8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rPr>
              <a:t>公开版整理 2026-10-12</a:t>
            </a:r>
          </a:p>
        </p:txBody>
      </p:sp>
    </p:spTree>
    <p:extLst>
      <p:ext uri="{BB962C8B-B14F-4D97-AF65-F5344CB8AC3E}">
        <p14:creationId xmlns:p14="http://schemas.microsoft.com/office/powerpoint/2010/main" val="22240518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93BF004-7288-4FC5-9D7C-0B799DD94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57200"/>
            <a:ext cx="227076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6300" b="0">
                <a:solidFill>
                  <a:srgbClr val="202B40"/>
                </a:solidFill>
                <a:latin typeface="Songti SC"/>
                <a:ea typeface="Songti SC"/>
                <a:cs typeface="Songti SC"/>
              </a:defRPr>
            </a:defPPr>
          </a:lstStyle>
          <a:p xmlns:a="http://schemas.openxmlformats.org/drawingml/2006/main">
            <a:pPr algn="l">
              <a:defRPr sz="6300" b="0">
                <a:solidFill>
                  <a:srgbClr val="202B40"/>
                </a:solidFill>
                <a:latin typeface="Songti SC"/>
                <a:ea typeface="Songti SC"/>
                <a:cs typeface="Songti SC"/>
              </a:defRPr>
            </a:pPr>
            <a:r>
              <a:rPr sz="6300" b="0">
                <a:solidFill>
                  <a:srgbClr val="202B40"/>
                </a:solidFill>
                <a:latin typeface="Songti SC"/>
                <a:ea typeface="Songti SC"/>
                <a:cs typeface="Songti SC"/>
              </a:rPr>
              <a:t>DDIA：一本讨论数据系统取舍的书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39C90FD-7AB9-475F-AC4E-F88E1093F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676400"/>
            <a:ext cx="22707600" cy="2667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463FF"/>
          </a:solidFill>
          <a:ln xmlns:a="http://schemas.openxmlformats.org/drawingml/2006/main" w="1905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FF3AF5B-C93E-4AB6-8C84-415D2AE79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3220700"/>
            <a:ext cx="1238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6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16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rPr>
              <a:t>wxquare.github.io  ·  DDIA 读书分享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C05D22A-D68C-419E-91CD-BA6E4A9A6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869400" y="13220700"/>
            <a:ext cx="16383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r">
              <a:defRPr sz="16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r">
              <a:defRPr sz="16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rPr>
              <a:t>2 / 18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D67515-4068-4C25-A9F8-F884A1CE6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590800"/>
            <a:ext cx="21717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4200" b="0">
                <a:solidFill>
                  <a:srgbClr val="2463FF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4200" b="0">
                <a:solidFill>
                  <a:srgbClr val="2463FF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4200" b="0">
                <a:solidFill>
                  <a:srgbClr val="2463FF"/>
                </a:solidFill>
                <a:latin typeface="Arial Unicode MS"/>
                <a:ea typeface="Arial Unicode MS"/>
                <a:cs typeface="Arial Unicode MS"/>
              </a:rPr>
              <a:t>Designing Data-Intensive Applications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EF016C-C76F-4D50-A6D2-EF4FFF64A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581400"/>
            <a:ext cx="21717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34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34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4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rPr>
              <a:t>Martin Kleppmann · 第一版，2017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2BD2B9C-E92A-46B3-811D-591C88547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5029200"/>
            <a:ext cx="91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3150" b="1">
                <a:solidFill>
                  <a:srgbClr val="2463FF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3150" b="1">
                <a:solidFill>
                  <a:srgbClr val="2463FF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150" b="1">
                <a:solidFill>
                  <a:srgbClr val="2463FF"/>
                </a:solidFill>
                <a:latin typeface="Arial Unicode MS"/>
                <a:ea typeface="Arial Unicode MS"/>
                <a:cs typeface="Arial Unicode M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D29176D-9C1D-48AD-AD61-DE78CD2FE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62200" y="5029200"/>
            <a:ext cx="20878800" cy="1543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390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390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90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rPr>
              <a:t>可靠性：组件出错后，系统仍按约定提供服务。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8CE323F-18CD-44F9-B5A0-C6A4600E4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6762750"/>
            <a:ext cx="91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3150" b="1">
                <a:solidFill>
                  <a:srgbClr val="2463FF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3150" b="1">
                <a:solidFill>
                  <a:srgbClr val="2463FF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150" b="1">
                <a:solidFill>
                  <a:srgbClr val="2463FF"/>
                </a:solidFill>
                <a:latin typeface="Arial Unicode MS"/>
                <a:ea typeface="Arial Unicode MS"/>
                <a:cs typeface="Arial Unicode MS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67D0904-142B-4F1B-A960-F538BBECF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62200" y="6762750"/>
            <a:ext cx="20878800" cy="1543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390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390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90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rPr>
              <a:t>可扩展性：描述负载增长后，吞吐与延迟如何变化。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EED28BF-3B9E-44B4-9BA0-3169CE604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8496300"/>
            <a:ext cx="91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3150" b="1">
                <a:solidFill>
                  <a:srgbClr val="2463FF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3150" b="1">
                <a:solidFill>
                  <a:srgbClr val="2463FF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150" b="1">
                <a:solidFill>
                  <a:srgbClr val="2463FF"/>
                </a:solidFill>
                <a:latin typeface="Arial Unicode MS"/>
                <a:ea typeface="Arial Unicode MS"/>
                <a:cs typeface="Arial Unicode MS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48D34CE-76B0-44CB-826B-8DE6FCF5B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62200" y="8496300"/>
            <a:ext cx="20878800" cy="1543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390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390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90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rPr>
              <a:t>可维护性：让运行、理解和演进系统的成本可控。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C4DB2DA-DB9F-45AB-847C-4D68A084A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10763250"/>
            <a:ext cx="3238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3300" b="1">
                <a:solidFill>
                  <a:srgbClr val="2463FF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3300" b="1">
                <a:solidFill>
                  <a:srgbClr val="2463FF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2463FF"/>
                </a:solidFill>
                <a:latin typeface="Arial Unicode MS"/>
                <a:ea typeface="Arial Unicode MS"/>
                <a:cs typeface="Arial Unicode MS"/>
              </a:rPr>
              <a:t>阅读顺序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C417FA0-7FCF-48E5-8E97-1654CF3F5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10763250"/>
            <a:ext cx="18669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330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330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rPr>
              <a:t>数据模型与存储引擎  /  事务、分片与复制  /  组件与数据处理</a:t>
            </a:r>
          </a:p>
        </p:txBody>
      </p:sp>
    </p:spTree>
    <p:extLst>
      <p:ext uri="{BB962C8B-B14F-4D97-AF65-F5344CB8AC3E}">
        <p14:creationId xmlns:p14="http://schemas.microsoft.com/office/powerpoint/2010/main" val="74093208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cxnSp>
        <p:nvCxn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B36A5CB-EB10-4112-AFAA-2D151B31CE95}"/>
              </a:ext>
            </a:extLst>
          </p:cNvPr>
          <p:cNvCxnSpPr>
            <a:stCxn xmlns:a="http://schemas.openxmlformats.org/drawingml/2006/main" id="10" idx="0"/>
            <a:endCxn xmlns:a="http://schemas.openxmlformats.org/drawingml/2006/main" id="8" idx="2"/>
          </p:cNvCxnSpPr>
          <p:nvPr/>
        </p:nvCxnSpPr>
        <p:spPr>
          <a:xfrm xmlns:a="http://schemas.openxmlformats.org/drawingml/2006/main" flipV="1">
            <a:off x="20288250" y="7562850"/>
            <a:ext cx="0" cy="1752600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677A96"/>
            </a:solidFill>
            <a:prstDash val="solid"/>
            <a:tailEnd type="arrow" w="med" len="med"/>
          </a:ln>
        </p:spPr>
      </p:cxnSp>
      <p:cxnSp>
        <p:nvCxn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9BCCB2E-26A0-4D19-8B1C-3B9B1380B882}"/>
              </a:ext>
            </a:extLst>
          </p:cNvPr>
          <p:cNvCxnSpPr>
            <a:stCxn xmlns:a="http://schemas.openxmlformats.org/drawingml/2006/main" id="9" idx="3"/>
            <a:endCxn xmlns:a="http://schemas.openxmlformats.org/drawingml/2006/main" id="10" idx="1"/>
          </p:cNvCxnSpPr>
          <p:nvPr/>
        </p:nvCxnSpPr>
        <p:spPr>
          <a:xfrm xmlns:a="http://schemas.openxmlformats.org/drawingml/2006/main">
            <a:off x="14478000" y="10039350"/>
            <a:ext cx="3333750" cy="0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677A96"/>
            </a:solidFill>
            <a:prstDash val="solid"/>
            <a:tailEnd type="arrow" w="med" len="med"/>
          </a:ln>
        </p:spPr>
      </p:cxnSp>
      <p:cxnSp>
        <p:nvCxn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F986DDD-98C7-4F59-BD46-F9442F4F1224}"/>
              </a:ext>
            </a:extLst>
          </p:cNvPr>
          <p:cNvCxnSpPr>
            <a:stCxn xmlns:a="http://schemas.openxmlformats.org/drawingml/2006/main" id="6" idx="2"/>
            <a:endCxn xmlns:a="http://schemas.openxmlformats.org/drawingml/2006/main" id="9" idx="0"/>
          </p:cNvCxnSpPr>
          <p:nvPr/>
        </p:nvCxnSpPr>
        <p:spPr>
          <a:xfrm xmlns:a="http://schemas.openxmlformats.org/drawingml/2006/main">
            <a:off x="12192000" y="7562850"/>
            <a:ext cx="0" cy="1638300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677A96"/>
            </a:solidFill>
            <a:prstDash val="solid"/>
            <a:tailEnd type="arrow" w="med" len="med"/>
          </a:ln>
        </p:spPr>
      </p:cxnSp>
      <p:cxnSp>
        <p:nvCxn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3DE17E2-A73B-4BB3-9EAD-265A8A10BEC6}"/>
              </a:ext>
            </a:extLst>
          </p:cNvPr>
          <p:cNvCxnSpPr>
            <a:stCxn xmlns:a="http://schemas.openxmlformats.org/drawingml/2006/main" id="5" idx="3"/>
            <a:endCxn xmlns:a="http://schemas.openxmlformats.org/drawingml/2006/main" id="8" idx="0"/>
          </p:cNvCxnSpPr>
          <p:nvPr/>
        </p:nvCxnSpPr>
        <p:spPr>
          <a:xfrm xmlns:a="http://schemas.openxmlformats.org/drawingml/2006/main">
            <a:off x="14478000" y="3390900"/>
            <a:ext cx="5810250" cy="2362200"/>
          </a:xfrm>
          <a:prstGeom xmlns:a="http://schemas.openxmlformats.org/drawingml/2006/main" prst="bentConnector4">
            <a:avLst>
              <a:gd name="adj1" fmla="val 3934"/>
              <a:gd name="adj2" fmla="val 90323"/>
            </a:avLst>
          </a:prstGeom>
          <a:ln xmlns:a="http://schemas.openxmlformats.org/drawingml/2006/main" w="28575">
            <a:solidFill>
              <a:srgbClr val="677A96"/>
            </a:solidFill>
            <a:prstDash val="solid"/>
            <a:tailEnd type="arrow" w="med" len="med"/>
          </a:ln>
        </p:spPr>
      </p:cxnSp>
      <p:cxnSp>
        <p:nvCxn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7C6B793-AC3A-468A-8D9A-2F666F7DA936}"/>
              </a:ext>
            </a:extLst>
          </p:cNvPr>
          <p:cNvCxnSpPr>
            <a:stCxn xmlns:a="http://schemas.openxmlformats.org/drawingml/2006/main" id="5" idx="1"/>
            <a:endCxn xmlns:a="http://schemas.openxmlformats.org/drawingml/2006/main" id="7" idx="0"/>
          </p:cNvCxnSpPr>
          <p:nvPr/>
        </p:nvCxnSpPr>
        <p:spPr>
          <a:xfrm xmlns:a="http://schemas.openxmlformats.org/drawingml/2006/main" flipH="1">
            <a:off x="4095750" y="3390900"/>
            <a:ext cx="5810250" cy="2362200"/>
          </a:xfrm>
          <a:prstGeom xmlns:a="http://schemas.openxmlformats.org/drawingml/2006/main" prst="bentConnector4">
            <a:avLst>
              <a:gd name="adj1" fmla="val 3934"/>
              <a:gd name="adj2" fmla="val 90323"/>
            </a:avLst>
          </a:prstGeom>
          <a:ln xmlns:a="http://schemas.openxmlformats.org/drawingml/2006/main" w="28575">
            <a:solidFill>
              <a:srgbClr val="677A96"/>
            </a:solidFill>
            <a:prstDash val="solid"/>
            <a:tailEnd type="arrow" w="med" len="med"/>
          </a:ln>
        </p:spPr>
      </p:cxnSp>
      <p:cxnSp>
        <p:nvCxn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B01956C-58CE-4D80-8DD0-540AC3244D17}"/>
              </a:ext>
            </a:extLst>
          </p:cNvPr>
          <p:cNvCxnSpPr>
            <a:stCxn xmlns:a="http://schemas.openxmlformats.org/drawingml/2006/main" id="5" idx="2"/>
            <a:endCxn xmlns:a="http://schemas.openxmlformats.org/drawingml/2006/main" id="6" idx="0"/>
          </p:cNvCxnSpPr>
          <p:nvPr/>
        </p:nvCxnSpPr>
        <p:spPr>
          <a:xfrm xmlns:a="http://schemas.openxmlformats.org/drawingml/2006/main">
            <a:off x="12192000" y="4038600"/>
            <a:ext cx="0" cy="1714500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677A96"/>
            </a:solidFill>
            <a:prstDash val="solid"/>
            <a:tailEnd type="arrow" w="med" len="med"/>
          </a:ln>
        </p:spPr>
      </p:cxn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88E6AAD-23B9-4B77-A359-EA39CD604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57200"/>
            <a:ext cx="227076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6300" b="0">
                <a:solidFill>
                  <a:srgbClr val="202B40"/>
                </a:solidFill>
                <a:latin typeface="Songti SC"/>
                <a:ea typeface="Songti SC"/>
                <a:cs typeface="Songti SC"/>
              </a:defRPr>
            </a:defPPr>
          </a:lstStyle>
          <a:p xmlns:a="http://schemas.openxmlformats.org/drawingml/2006/main">
            <a:pPr algn="l">
              <a:defRPr sz="6300" b="0">
                <a:solidFill>
                  <a:srgbClr val="202B40"/>
                </a:solidFill>
                <a:latin typeface="Songti SC"/>
                <a:ea typeface="Songti SC"/>
                <a:cs typeface="Songti SC"/>
              </a:defRPr>
            </a:pPr>
            <a:r>
              <a:rPr sz="6300" b="0">
                <a:solidFill>
                  <a:srgbClr val="202B40"/>
                </a:solidFill>
                <a:latin typeface="Songti SC"/>
                <a:ea typeface="Songti SC"/>
                <a:cs typeface="Songti SC"/>
              </a:rPr>
              <a:t>数据系统：权威事实与派生数据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DFB721-83E0-4BF6-AE48-24F3E38ED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676400"/>
            <a:ext cx="22707600" cy="2667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463FF"/>
          </a:solidFill>
          <a:ln xmlns:a="http://schemas.openxmlformats.org/drawingml/2006/main" w="1905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FEFE563-4928-4227-9333-7BDFE6521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3220700"/>
            <a:ext cx="1238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6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16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rPr>
              <a:t>wxquare.github.io  ·  DDIA 读书分享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F1B2C49-B310-42DE-A0BE-7744D55A3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869400" y="13220700"/>
            <a:ext cx="16383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r">
              <a:defRPr sz="16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r">
              <a:defRPr sz="16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rPr>
              <a:t>3 / 18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82AB61-4AF2-4C5B-B80A-C006897C4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2743200"/>
            <a:ext cx="4572000" cy="1295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4FF"/>
          </a:solidFill>
          <a:ln xmlns:a="http://schemas.openxmlformats.org/drawingml/2006/main" w="22860">
            <a:solidFill>
              <a:srgbClr val="2463FF"/>
            </a:solidFill>
            <a:prstDash val="solid"/>
          </a:ln>
        </p:spPr>
        <p:txBody>
          <a:bodyPr xmlns:a="http://schemas.openxmlformats.org/drawingml/2006/main" lIns="114300" tIns="114300" rIns="114300" bIns="114300" anchor="ctr"/>
          <a:lstStyle xmlns:a="http://schemas.openxmlformats.org/drawingml/2006/main">
            <a:defPPr algn="ctr">
              <a:def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ctr">
              <a:def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rPr>
              <a:t>应用服务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6E5A9B-ADC5-4396-99F2-035652A35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5753100"/>
            <a:ext cx="4572000" cy="1809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4FF"/>
          </a:solidFill>
          <a:ln xmlns:a="http://schemas.openxmlformats.org/drawingml/2006/main" w="22860">
            <a:solidFill>
              <a:srgbClr val="2463FF"/>
            </a:solidFill>
            <a:prstDash val="solid"/>
          </a:ln>
        </p:spPr>
        <p:txBody>
          <a:bodyPr xmlns:a="http://schemas.openxmlformats.org/drawingml/2006/main" lIns="114300" tIns="114300" rIns="114300" bIns="114300" anchor="ctr"/>
          <a:lstStyle xmlns:a="http://schemas.openxmlformats.org/drawingml/2006/main">
            <a:defPPr algn="ctr">
              <a:def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ctr">
              <a:def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rPr>
              <a:t>数据库</a:t>
            </a:r>
          </a:p>
          <a:p xmlns:a="http://schemas.openxmlformats.org/drawingml/2006/main">
            <a:pPr algn="ctr">
              <a:def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rPr>
              <a:t>权威事实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A6A3FC8-A2BA-4BC7-A599-19E783541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5753100"/>
            <a:ext cx="4762500" cy="1809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2860">
            <a:solidFill>
              <a:srgbClr val="2463FF"/>
            </a:solidFill>
            <a:prstDash val="solid"/>
          </a:ln>
        </p:spPr>
        <p:txBody>
          <a:bodyPr xmlns:a="http://schemas.openxmlformats.org/drawingml/2006/main" lIns="114300" tIns="114300" rIns="114300" bIns="114300" anchor="ctr"/>
          <a:lstStyle xmlns:a="http://schemas.openxmlformats.org/drawingml/2006/main">
            <a:defPPr algn="ctr">
              <a:def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ctr">
              <a:def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rPr>
              <a:t>缓存</a:t>
            </a:r>
          </a:p>
          <a:p xmlns:a="http://schemas.openxmlformats.org/drawingml/2006/main">
            <a:pPr algn="ctr">
              <a:def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rPr>
              <a:t>加速读取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F6BFC21-7380-4525-B737-CCE3F21D6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907000" y="5753100"/>
            <a:ext cx="4762500" cy="1809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2860">
            <a:solidFill>
              <a:srgbClr val="2463FF"/>
            </a:solidFill>
            <a:prstDash val="solid"/>
          </a:ln>
        </p:spPr>
        <p:txBody>
          <a:bodyPr xmlns:a="http://schemas.openxmlformats.org/drawingml/2006/main" lIns="114300" tIns="114300" rIns="114300" bIns="114300" anchor="ctr"/>
          <a:lstStyle xmlns:a="http://schemas.openxmlformats.org/drawingml/2006/main">
            <a:defPPr algn="ctr">
              <a:def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ctr">
              <a:def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rPr>
              <a:t>搜索索引</a:t>
            </a:r>
          </a:p>
          <a:p xmlns:a="http://schemas.openxmlformats.org/drawingml/2006/main">
            <a:pPr algn="ctr">
              <a:def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rPr>
              <a:t>检索与过滤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81B9714-8B45-4D23-B73B-F6B7504FC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9201150"/>
            <a:ext cx="4572000" cy="1676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2860">
            <a:solidFill>
              <a:srgbClr val="2463FF"/>
            </a:solidFill>
            <a:prstDash val="solid"/>
          </a:ln>
        </p:spPr>
        <p:txBody>
          <a:bodyPr xmlns:a="http://schemas.openxmlformats.org/drawingml/2006/main" lIns="114300" tIns="114300" rIns="114300" bIns="114300" anchor="ctr"/>
          <a:lstStyle xmlns:a="http://schemas.openxmlformats.org/drawingml/2006/main">
            <a:defPPr algn="ctr">
              <a:def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ctr">
              <a:def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rPr>
              <a:t>消息日志</a:t>
            </a:r>
          </a:p>
          <a:p xmlns:a="http://schemas.openxmlformats.org/drawingml/2006/main">
            <a:pPr algn="ctr">
              <a:def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rPr>
              <a:t>异步处理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5FE2CAE-5FCA-4C4E-A4CF-477A2D44E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811750" y="9315450"/>
            <a:ext cx="4953000" cy="1447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2860">
            <a:solidFill>
              <a:srgbClr val="2463FF"/>
            </a:solidFill>
            <a:prstDash val="solid"/>
          </a:ln>
        </p:spPr>
        <p:txBody>
          <a:bodyPr xmlns:a="http://schemas.openxmlformats.org/drawingml/2006/main" lIns="114300" tIns="114300" rIns="114300" bIns="114300" anchor="ctr"/>
          <a:lstStyle xmlns:a="http://schemas.openxmlformats.org/drawingml/2006/main">
            <a:defPPr algn="ctr">
              <a:def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ctr">
              <a:def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rPr>
              <a:t>索引 / 缓存更新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B893CC0-77B6-4799-8305-7CB6E0505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0" y="3162300"/>
            <a:ext cx="6286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34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34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4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rPr>
              <a:t>读请求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1725ACC-E2E2-4D19-BB91-2CD7ED261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20950" y="3943350"/>
            <a:ext cx="7429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34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34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4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rPr>
              <a:t>写入与事务约束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2800B48-8EE1-4AD7-B844-243620CFD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11925300"/>
            <a:ext cx="2209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28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28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8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rPr>
              <a:t>复制延迟与更新失败会造成短暂差异。设计要明确允许陈旧多久、如何重建及核对。</a:t>
            </a:r>
          </a:p>
        </p:txBody>
      </p:sp>
    </p:spTree>
    <p:extLst>
      <p:ext uri="{BB962C8B-B14F-4D97-AF65-F5344CB8AC3E}">
        <p14:creationId xmlns:p14="http://schemas.microsoft.com/office/powerpoint/2010/main" val="151268965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67DA098-C86B-4078-A26A-2C591BD0D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57200"/>
            <a:ext cx="227076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6300" b="0">
                <a:solidFill>
                  <a:srgbClr val="202B40"/>
                </a:solidFill>
                <a:latin typeface="Songti SC"/>
                <a:ea typeface="Songti SC"/>
                <a:cs typeface="Songti SC"/>
              </a:defRPr>
            </a:defPPr>
          </a:lstStyle>
          <a:p xmlns:a="http://schemas.openxmlformats.org/drawingml/2006/main">
            <a:pPr algn="l">
              <a:defRPr sz="6300" b="0">
                <a:solidFill>
                  <a:srgbClr val="202B40"/>
                </a:solidFill>
                <a:latin typeface="Songti SC"/>
                <a:ea typeface="Songti SC"/>
                <a:cs typeface="Songti SC"/>
              </a:defRPr>
            </a:pPr>
            <a:r>
              <a:rPr sz="6300" b="0">
                <a:solidFill>
                  <a:srgbClr val="202B40"/>
                </a:solidFill>
                <a:latin typeface="Songti SC"/>
                <a:ea typeface="Songti SC"/>
                <a:cs typeface="Songti SC"/>
              </a:rPr>
              <a:t>数据模型：关系与文档的选择条件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F92B1F2-2C79-455C-9383-EC9A8F108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676400"/>
            <a:ext cx="22707600" cy="2667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463FF"/>
          </a:solidFill>
          <a:ln xmlns:a="http://schemas.openxmlformats.org/drawingml/2006/main" w="1905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3DD729A-43DF-43B8-B6F3-6C81465DC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3220700"/>
            <a:ext cx="1238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6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16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rPr>
              <a:t>wxquare.github.io  ·  DDIA 读书分享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F3CB6AC-9B45-41DF-904C-ABEEA0AC0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869400" y="13220700"/>
            <a:ext cx="16383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r">
              <a:defRPr sz="16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r">
              <a:defRPr sz="16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rPr>
              <a:t>4 / 18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BE653A-C7C6-4F68-B83A-64DE6C355AF6}"/>
              </a:ext>
            </a:extLst>
          </p:cNvPr>
          <p:cNvGraphicFramePr/>
          <p:nvPr/>
        </p:nvGraphicFramePr>
        <p:xfrm>
          <a:off xmlns:a="http://schemas.openxmlformats.org/drawingml/2006/main" x="1143000" y="2762250"/>
          <a:ext xmlns:a="http://schemas.openxmlformats.org/drawingml/2006/main" cx="22098000" cy="74295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619500"/>
                <a:gridCol w="9239250"/>
                <a:gridCol w="9239250"/>
              </a:tblGrid>
              <a:tr h="1485900">
                <a:tc>
                  <a:txBody>
                    <a:bodyPr lIns="171450" tIns="171450" rIns="171450" bIns="171450"/>
                    <a:lstStyle/>
                    <a:p>
                      <a:r>
                        <a:rPr sz="3450" b="1">
                          <a:solidFill>
                            <a:srgbClr val="2463FF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维度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BD5E1"/>
                      </a:solidFill>
                      <a:prstDash val="solid"/>
                    </a:lnL>
                    <a:lnR w="9525">
                      <a:solidFill>
                        <a:srgbClr val="CBD5E1"/>
                      </a:solidFill>
                      <a:prstDash val="solid"/>
                    </a:lnR>
                    <a:lnT w="9525">
                      <a:solidFill>
                        <a:srgbClr val="CBD5E1"/>
                      </a:solidFill>
                      <a:prstDash val="solid"/>
                    </a:lnT>
                    <a:lnB w="9525">
                      <a:solidFill>
                        <a:srgbClr val="CBD5E1"/>
                      </a:solidFill>
                      <a:prstDash val="solid"/>
                    </a:lnB>
                    <a:solidFill>
                      <a:srgbClr val="EEF4FF"/>
                    </a:solidFill>
                  </a:tcPr>
                </a:tc>
                <a:tc>
                  <a:txBody>
                    <a:bodyPr lIns="171450" tIns="171450" rIns="171450" bIns="171450"/>
                    <a:lstStyle/>
                    <a:p>
                      <a:r>
                        <a:rPr sz="3450" b="1">
                          <a:solidFill>
                            <a:srgbClr val="2463FF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关系模型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BD5E1"/>
                      </a:solidFill>
                      <a:prstDash val="solid"/>
                    </a:lnR>
                    <a:lnT w="9525">
                      <a:solidFill>
                        <a:srgbClr val="CBD5E1"/>
                      </a:solidFill>
                      <a:prstDash val="solid"/>
                    </a:lnT>
                    <a:lnB w="9525">
                      <a:solidFill>
                        <a:srgbClr val="CBD5E1"/>
                      </a:solidFill>
                      <a:prstDash val="solid"/>
                    </a:lnB>
                    <a:solidFill>
                      <a:srgbClr val="EEF4FF"/>
                    </a:solidFill>
                  </a:tcPr>
                </a:tc>
                <a:tc>
                  <a:txBody>
                    <a:bodyPr lIns="171450" tIns="171450" rIns="171450" bIns="171450"/>
                    <a:lstStyle/>
                    <a:p>
                      <a:r>
                        <a:rPr sz="3450" b="1">
                          <a:solidFill>
                            <a:srgbClr val="2463FF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文档模型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BD5E1"/>
                      </a:solidFill>
                      <a:prstDash val="solid"/>
                    </a:lnR>
                    <a:lnT w="9525">
                      <a:solidFill>
                        <a:srgbClr val="CBD5E1"/>
                      </a:solidFill>
                      <a:prstDash val="solid"/>
                    </a:lnT>
                    <a:lnB w="9525">
                      <a:solidFill>
                        <a:srgbClr val="CBD5E1"/>
                      </a:solidFill>
                      <a:prstDash val="solid"/>
                    </a:lnB>
                    <a:solidFill>
                      <a:srgbClr val="EEF4FF"/>
                    </a:solidFill>
                  </a:tcPr>
                </a:tc>
              </a:tr>
              <a:tr h="1485900">
                <a:tc>
                  <a:txBody>
                    <a:bodyPr lIns="171450" tIns="171450" rIns="171450" bIns="171450"/>
                    <a:lstStyle/>
                    <a:p>
                      <a:r>
                        <a:rPr sz="3450" b="0">
                          <a:solidFill>
                            <a:srgbClr val="202B40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数据关系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BD5E1"/>
                      </a:solidFill>
                      <a:prstDash val="solid"/>
                    </a:lnL>
                    <a:lnR w="9525">
                      <a:solidFill>
                        <a:srgbClr val="CBD5E1"/>
                      </a:solidFill>
                      <a:prstDash val="solid"/>
                    </a:lnR>
                    <a:lnB w="9525">
                      <a:solidFill>
                        <a:srgbClr val="CBD5E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71450" tIns="171450" rIns="171450" bIns="171450"/>
                    <a:lstStyle/>
                    <a:p>
                      <a:r>
                        <a:rPr sz="3450" b="0">
                          <a:solidFill>
                            <a:srgbClr val="202B40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关联查询、多对多关系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BD5E1"/>
                      </a:solidFill>
                      <a:prstDash val="solid"/>
                    </a:lnR>
                    <a:lnB w="9525">
                      <a:solidFill>
                        <a:srgbClr val="CBD5E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71450" tIns="171450" rIns="171450" bIns="171450"/>
                    <a:lstStyle/>
                    <a:p>
                      <a:r>
                        <a:rPr sz="3450" b="0">
                          <a:solidFill>
                            <a:srgbClr val="202B40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聚合内嵌套、一对多关系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BD5E1"/>
                      </a:solidFill>
                      <a:prstDash val="solid"/>
                    </a:lnR>
                    <a:lnB w="9525">
                      <a:solidFill>
                        <a:srgbClr val="CBD5E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1485900">
                <a:tc>
                  <a:txBody>
                    <a:bodyPr lIns="171450" tIns="171450" rIns="171450" bIns="171450"/>
                    <a:lstStyle/>
                    <a:p>
                      <a:r>
                        <a:rPr sz="3450" b="0">
                          <a:solidFill>
                            <a:srgbClr val="202B40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约束与演进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BD5E1"/>
                      </a:solidFill>
                      <a:prstDash val="solid"/>
                    </a:lnL>
                    <a:lnR w="9525">
                      <a:solidFill>
                        <a:srgbClr val="CBD5E1"/>
                      </a:solidFill>
                      <a:prstDash val="solid"/>
                    </a:lnR>
                    <a:lnB w="9525">
                      <a:solidFill>
                        <a:srgbClr val="CBD5E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71450" tIns="171450" rIns="171450" bIns="171450"/>
                    <a:lstStyle/>
                    <a:p>
                      <a:r>
                        <a:rPr sz="3450" b="0">
                          <a:solidFill>
                            <a:srgbClr val="202B40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约束集中，迁移需规划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BD5E1"/>
                      </a:solidFill>
                      <a:prstDash val="solid"/>
                    </a:lnR>
                    <a:lnB w="9525">
                      <a:solidFill>
                        <a:srgbClr val="CBD5E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71450" tIns="171450" rIns="171450" bIns="171450"/>
                    <a:lstStyle/>
                    <a:p>
                      <a:r>
                        <a:rPr sz="3450" b="0">
                          <a:solidFill>
                            <a:srgbClr val="202B40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结构灵活，仍需兼容策略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BD5E1"/>
                      </a:solidFill>
                      <a:prstDash val="solid"/>
                    </a:lnR>
                    <a:lnB w="9525">
                      <a:solidFill>
                        <a:srgbClr val="CBD5E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1485900">
                <a:tc>
                  <a:txBody>
                    <a:bodyPr lIns="171450" tIns="171450" rIns="171450" bIns="171450"/>
                    <a:lstStyle/>
                    <a:p>
                      <a:r>
                        <a:rPr sz="3450" b="0">
                          <a:solidFill>
                            <a:srgbClr val="202B40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访问局部性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BD5E1"/>
                      </a:solidFill>
                      <a:prstDash val="solid"/>
                    </a:lnL>
                    <a:lnR w="9525">
                      <a:solidFill>
                        <a:srgbClr val="CBD5E1"/>
                      </a:solidFill>
                      <a:prstDash val="solid"/>
                    </a:lnR>
                    <a:lnB w="9525">
                      <a:solidFill>
                        <a:srgbClr val="CBD5E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71450" tIns="171450" rIns="171450" bIns="171450"/>
                    <a:lstStyle/>
                    <a:p>
                      <a:r>
                        <a:rPr sz="3450" b="0">
                          <a:solidFill>
                            <a:srgbClr val="202B40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关联与索引决定读取成本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BD5E1"/>
                      </a:solidFill>
                      <a:prstDash val="solid"/>
                    </a:lnR>
                    <a:lnB w="9525">
                      <a:solidFill>
                        <a:srgbClr val="CBD5E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71450" tIns="171450" rIns="171450" bIns="171450"/>
                    <a:lstStyle/>
                    <a:p>
                      <a:r>
                        <a:rPr sz="3450" b="0">
                          <a:solidFill>
                            <a:srgbClr val="202B40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整份文档读取更自然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BD5E1"/>
                      </a:solidFill>
                      <a:prstDash val="solid"/>
                    </a:lnR>
                    <a:lnB w="9525">
                      <a:solidFill>
                        <a:srgbClr val="CBD5E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1485900">
                <a:tc>
                  <a:txBody>
                    <a:bodyPr lIns="171450" tIns="171450" rIns="171450" bIns="171450"/>
                    <a:lstStyle/>
                    <a:p>
                      <a:r>
                        <a:rPr sz="3450" b="0">
                          <a:solidFill>
                            <a:srgbClr val="202B40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事务边界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BD5E1"/>
                      </a:solidFill>
                      <a:prstDash val="solid"/>
                    </a:lnL>
                    <a:lnR w="9525">
                      <a:solidFill>
                        <a:srgbClr val="CBD5E1"/>
                      </a:solidFill>
                      <a:prstDash val="solid"/>
                    </a:lnR>
                    <a:lnB w="9525">
                      <a:solidFill>
                        <a:srgbClr val="CBD5E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71450" tIns="171450" rIns="171450" bIns="171450"/>
                    <a:lstStyle/>
                    <a:p>
                      <a:r>
                        <a:rPr sz="3450" b="0">
                          <a:solidFill>
                            <a:srgbClr val="202B40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依具体引擎与隔离级别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BD5E1"/>
                      </a:solidFill>
                      <a:prstDash val="solid"/>
                    </a:lnR>
                    <a:lnB w="9525">
                      <a:solidFill>
                        <a:srgbClr val="CBD5E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71450" tIns="171450" rIns="171450" bIns="171450"/>
                    <a:lstStyle/>
                    <a:p>
                      <a:r>
                        <a:rPr sz="3450" b="0">
                          <a:solidFill>
                            <a:srgbClr val="202B40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可支持多文档事务，需核对代价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BD5E1"/>
                      </a:solidFill>
                      <a:prstDash val="solid"/>
                    </a:lnR>
                    <a:lnB w="9525">
                      <a:solidFill>
                        <a:srgbClr val="CBD5E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26E3153-D863-4532-8963-59EA6DC79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11068050"/>
            <a:ext cx="2209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28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28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8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rPr>
              <a:t>事务、Join 与 schema 能力取决于具体产品和版本，不能仅凭模型类别判断。</a:t>
            </a:r>
          </a:p>
        </p:txBody>
      </p:sp>
    </p:spTree>
    <p:extLst>
      <p:ext uri="{BB962C8B-B14F-4D97-AF65-F5344CB8AC3E}">
        <p14:creationId xmlns:p14="http://schemas.microsoft.com/office/powerpoint/2010/main" val="109492388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cxnSp>
        <p:nvCxn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B8703A5-85A8-4E04-9B4A-883F93429CF5}"/>
              </a:ext>
            </a:extLst>
          </p:cNvPr>
          <p:cNvCxnSpPr>
            <a:stCxn xmlns:a="http://schemas.openxmlformats.org/drawingml/2006/main" id="7" idx="2"/>
            <a:endCxn xmlns:a="http://schemas.openxmlformats.org/drawingml/2006/main" id="8" idx="3"/>
          </p:cNvCxnSpPr>
          <p:nvPr/>
        </p:nvCxnSpPr>
        <p:spPr>
          <a:xfrm xmlns:a="http://schemas.openxmlformats.org/drawingml/2006/main" flipH="1">
            <a:off x="7277100" y="6057900"/>
            <a:ext cx="876300" cy="2428875"/>
          </a:xfrm>
          <a:prstGeom xmlns:a="http://schemas.openxmlformats.org/drawingml/2006/main" prst="bentConnector5">
            <a:avLst>
              <a:gd name="adj1" fmla="val 0"/>
              <a:gd name="adj2" fmla="val 9412"/>
              <a:gd name="adj3" fmla="val 73913"/>
            </a:avLst>
          </a:prstGeom>
          <a:ln xmlns:a="http://schemas.openxmlformats.org/drawingml/2006/main" w="28575">
            <a:solidFill>
              <a:srgbClr val="677A96"/>
            </a:solidFill>
            <a:prstDash val="solid"/>
            <a:tailEnd type="arrow" w="med" len="med"/>
          </a:ln>
        </p:spPr>
      </p:cxnSp>
      <p:cxnSp>
        <p:nvCxn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550B4D4-E7BF-4AB2-8AB8-14AC3515CFEF}"/>
              </a:ext>
            </a:extLst>
          </p:cNvPr>
          <p:cNvCxnSpPr>
            <a:stCxn xmlns:a="http://schemas.openxmlformats.org/drawingml/2006/main" id="6" idx="2"/>
            <a:endCxn xmlns:a="http://schemas.openxmlformats.org/drawingml/2006/main" id="8" idx="1"/>
          </p:cNvCxnSpPr>
          <p:nvPr/>
        </p:nvCxnSpPr>
        <p:spPr>
          <a:xfrm xmlns:a="http://schemas.openxmlformats.org/drawingml/2006/main">
            <a:off x="3048000" y="6057900"/>
            <a:ext cx="990600" cy="2428875"/>
          </a:xfrm>
          <a:prstGeom xmlns:a="http://schemas.openxmlformats.org/drawingml/2006/main" prst="bentConnector5">
            <a:avLst>
              <a:gd name="adj1" fmla="val 0"/>
              <a:gd name="adj2" fmla="val 9412"/>
              <a:gd name="adj3" fmla="val 76923"/>
            </a:avLst>
          </a:prstGeom>
          <a:ln xmlns:a="http://schemas.openxmlformats.org/drawingml/2006/main" w="28575">
            <a:solidFill>
              <a:srgbClr val="677A96"/>
            </a:solidFill>
            <a:prstDash val="solid"/>
            <a:tailEnd type="arrow" w="med" len="med"/>
          </a:ln>
        </p:spPr>
      </p:cxnSp>
      <p:cxnSp>
        <p:nvCxn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B9A23F7-EAF1-4CD4-A6DA-EE52023A9F80}"/>
              </a:ext>
            </a:extLst>
          </p:cNvPr>
          <p:cNvCxnSpPr>
            <a:stCxn xmlns:a="http://schemas.openxmlformats.org/drawingml/2006/main" id="6" idx="3"/>
            <a:endCxn xmlns:a="http://schemas.openxmlformats.org/drawingml/2006/main" id="7" idx="1"/>
          </p:cNvCxnSpPr>
          <p:nvPr/>
        </p:nvCxnSpPr>
        <p:spPr>
          <a:xfrm xmlns:a="http://schemas.openxmlformats.org/drawingml/2006/main">
            <a:off x="4667250" y="5438775"/>
            <a:ext cx="1866900" cy="0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677A96"/>
            </a:solidFill>
            <a:prstDash val="solid"/>
            <a:tailEnd type="arrow" w="med" len="med"/>
          </a:ln>
        </p:spPr>
      </p:cxn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5D7E40B-7E52-468D-AD4A-AE3EA66B8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57200"/>
            <a:ext cx="227076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6300" b="0">
                <a:solidFill>
                  <a:srgbClr val="202B40"/>
                </a:solidFill>
                <a:latin typeface="Songti SC"/>
                <a:ea typeface="Songti SC"/>
                <a:cs typeface="Songti SC"/>
              </a:defRPr>
            </a:defPPr>
          </a:lstStyle>
          <a:p xmlns:a="http://schemas.openxmlformats.org/drawingml/2006/main">
            <a:pPr algn="l">
              <a:defRPr sz="6300" b="0">
                <a:solidFill>
                  <a:srgbClr val="202B40"/>
                </a:solidFill>
                <a:latin typeface="Songti SC"/>
                <a:ea typeface="Songti SC"/>
                <a:cs typeface="Songti SC"/>
              </a:defRPr>
            </a:pPr>
            <a:r>
              <a:rPr sz="6300" b="0">
                <a:solidFill>
                  <a:srgbClr val="202B40"/>
                </a:solidFill>
                <a:latin typeface="Songti SC"/>
                <a:ea typeface="Songti SC"/>
                <a:cs typeface="Songti SC"/>
              </a:rPr>
              <a:t>图模型、列式存储与宽列模型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86FC24F-BD62-4C2F-8A47-D305EAB6F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676400"/>
            <a:ext cx="22707600" cy="2667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463FF"/>
          </a:solidFill>
          <a:ln xmlns:a="http://schemas.openxmlformats.org/drawingml/2006/main" w="1905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98DD67D-E2FA-4584-B26F-63DC05451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3220700"/>
            <a:ext cx="1238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6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16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rPr>
              <a:t>wxquare.github.io  ·  DDIA 读书分享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0B3B6EC-C699-4C26-960E-952B447AE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869400" y="13220700"/>
            <a:ext cx="16383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r">
              <a:defRPr sz="16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r">
              <a:defRPr sz="16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rPr>
              <a:t>5 / 18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DE4660-96F0-49E7-BA8F-4EC7DF227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647950"/>
            <a:ext cx="9906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4200" b="1">
                <a:solidFill>
                  <a:srgbClr val="2463FF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4200" b="1">
                <a:solidFill>
                  <a:srgbClr val="2463FF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4200" b="1">
                <a:solidFill>
                  <a:srgbClr val="2463FF"/>
                </a:solidFill>
                <a:latin typeface="Arial Unicode MS"/>
                <a:ea typeface="Arial Unicode MS"/>
                <a:cs typeface="Arial Unicode MS"/>
              </a:rPr>
              <a:t>图模型：关系遍历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D7CE08-BE30-4F16-B134-3315B9FA4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4819650"/>
            <a:ext cx="3238500" cy="1238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2860">
            <a:solidFill>
              <a:srgbClr val="2463FF"/>
            </a:solidFill>
            <a:prstDash val="solid"/>
          </a:ln>
        </p:spPr>
        <p:txBody>
          <a:bodyPr xmlns:a="http://schemas.openxmlformats.org/drawingml/2006/main" lIns="114300" tIns="114300" rIns="114300" bIns="114300" anchor="ctr"/>
          <a:lstStyle xmlns:a="http://schemas.openxmlformats.org/drawingml/2006/main">
            <a:defPPr algn="ctr">
              <a:def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ctr">
              <a:def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rPr>
              <a:t>用户 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9E1BB87-3C4B-43BC-AA59-CE8A93560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4819650"/>
            <a:ext cx="3238500" cy="1238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2860">
            <a:solidFill>
              <a:srgbClr val="2463FF"/>
            </a:solidFill>
            <a:prstDash val="solid"/>
          </a:ln>
        </p:spPr>
        <p:txBody>
          <a:bodyPr xmlns:a="http://schemas.openxmlformats.org/drawingml/2006/main" lIns="114300" tIns="114300" rIns="114300" bIns="114300" anchor="ctr"/>
          <a:lstStyle xmlns:a="http://schemas.openxmlformats.org/drawingml/2006/main">
            <a:defPPr algn="ctr">
              <a:def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ctr">
              <a:def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rPr>
              <a:t>用户 B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8B28232-2CB1-4EF5-8831-7E5AEAF6F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7867650"/>
            <a:ext cx="3238500" cy="1238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4FF"/>
          </a:solidFill>
          <a:ln xmlns:a="http://schemas.openxmlformats.org/drawingml/2006/main" w="22860">
            <a:solidFill>
              <a:srgbClr val="2463FF"/>
            </a:solidFill>
            <a:prstDash val="solid"/>
          </a:ln>
        </p:spPr>
        <p:txBody>
          <a:bodyPr xmlns:a="http://schemas.openxmlformats.org/drawingml/2006/main" lIns="114300" tIns="114300" rIns="114300" bIns="114300" anchor="ctr"/>
          <a:lstStyle xmlns:a="http://schemas.openxmlformats.org/drawingml/2006/main">
            <a:defPPr algn="ctr">
              <a:def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ctr">
              <a:def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rPr>
              <a:t>组织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D48DA8C-6B26-4C4B-AECF-7D3D17B81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10153650"/>
            <a:ext cx="10096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345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345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45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rPr>
              <a:t>关注关系、路径与邻居查询</a:t>
            </a:r>
          </a:p>
          <a:p xmlns:a="http://schemas.openxmlformats.org/drawingml/2006/main">
            <a:pPr algn="l">
              <a:defRPr sz="345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45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rPr>
              <a:t>需评估遍历范围和关系更新成本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84BAE38-B4B5-488F-B664-6759E52DF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0" y="2667000"/>
            <a:ext cx="19050" cy="8915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5E1"/>
          </a:solidFill>
          <a:ln xmlns:a="http://schemas.openxmlformats.org/drawingml/2006/main" w="1905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3DE5A0C-D041-4D73-BDC9-D793ADF32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0" y="2647950"/>
            <a:ext cx="100012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4200" b="1">
                <a:solidFill>
                  <a:srgbClr val="2463FF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4200" b="1">
                <a:solidFill>
                  <a:srgbClr val="2463FF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4200" b="1">
                <a:solidFill>
                  <a:srgbClr val="2463FF"/>
                </a:solidFill>
                <a:latin typeface="Arial Unicode MS"/>
                <a:ea typeface="Arial Unicode MS"/>
                <a:cs typeface="Arial Unicode MS"/>
              </a:rPr>
              <a:t>列式存储：按列扫描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2C179AA-5F8F-4A71-8D00-747901212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0" y="4705350"/>
            <a:ext cx="2971800" cy="2381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2860">
            <a:solidFill>
              <a:srgbClr val="2463FF"/>
            </a:solidFill>
            <a:prstDash val="solid"/>
          </a:ln>
        </p:spPr>
        <p:txBody>
          <a:bodyPr xmlns:a="http://schemas.openxmlformats.org/drawingml/2006/main" lIns="114300" tIns="114300" rIns="114300" bIns="114300" anchor="ctr"/>
          <a:lstStyle xmlns:a="http://schemas.openxmlformats.org/drawingml/2006/main">
            <a:defPPr algn="ctr">
              <a:def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ctr">
              <a:def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rPr>
              <a:t>订单 ID 列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6DD71E5-7A4E-434C-B091-08E45BFC7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249650" y="4705350"/>
            <a:ext cx="2971800" cy="2381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4FF"/>
          </a:solidFill>
          <a:ln xmlns:a="http://schemas.openxmlformats.org/drawingml/2006/main" w="22860">
            <a:solidFill>
              <a:srgbClr val="2463FF"/>
            </a:solidFill>
            <a:prstDash val="solid"/>
          </a:ln>
        </p:spPr>
        <p:txBody>
          <a:bodyPr xmlns:a="http://schemas.openxmlformats.org/drawingml/2006/main" lIns="114300" tIns="114300" rIns="114300" bIns="114300" anchor="ctr"/>
          <a:lstStyle xmlns:a="http://schemas.openxmlformats.org/drawingml/2006/main">
            <a:defPPr algn="ctr">
              <a:def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ctr">
              <a:def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rPr>
              <a:t>金额列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8ED883D-7C87-469E-B6A1-98F45B21E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45300" y="4705350"/>
            <a:ext cx="2971800" cy="2381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2860">
            <a:solidFill>
              <a:srgbClr val="2463FF"/>
            </a:solidFill>
            <a:prstDash val="solid"/>
          </a:ln>
        </p:spPr>
        <p:txBody>
          <a:bodyPr xmlns:a="http://schemas.openxmlformats.org/drawingml/2006/main" lIns="114300" tIns="114300" rIns="114300" bIns="114300" anchor="ctr"/>
          <a:lstStyle xmlns:a="http://schemas.openxmlformats.org/drawingml/2006/main">
            <a:defPPr algn="ctr">
              <a:def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ctr">
              <a:def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rPr>
              <a:t>状态列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BBC0CCF-5BF4-4E92-847E-000D82FAD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0" y="7829550"/>
            <a:ext cx="10191750" cy="1828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360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360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60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rPr>
              <a:t>聚合只读需要的列，利于压缩与扫描。</a:t>
            </a:r>
          </a:p>
          <a:p xmlns:a="http://schemas.openxmlformats.org/drawingml/2006/main">
            <a:pPr algn="l">
              <a:defRPr sz="360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60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rPr>
              <a:t>逐行、小范围更新需评估写入成本。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2D5F9FF-267D-45A0-8B6B-6BEEA9B63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0" y="10210800"/>
            <a:ext cx="101917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330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330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rPr>
              <a:t>宽列模型与列式分析存储是不同概念。</a:t>
            </a:r>
          </a:p>
          <a:p xmlns:a="http://schemas.openxmlformats.org/drawingml/2006/main">
            <a:pPr algn="l">
              <a:defRPr sz="330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rPr>
              <a:t>数据稀疏或量大，不足以单独决定选型。</a:t>
            </a:r>
          </a:p>
        </p:txBody>
      </p:sp>
    </p:spTree>
    <p:extLst>
      <p:ext uri="{BB962C8B-B14F-4D97-AF65-F5344CB8AC3E}">
        <p14:creationId xmlns:p14="http://schemas.microsoft.com/office/powerpoint/2010/main" val="100228358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171C639-08E0-406E-BAC2-019C9CD39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57200"/>
            <a:ext cx="227076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6300" b="0">
                <a:solidFill>
                  <a:srgbClr val="202B40"/>
                </a:solidFill>
                <a:latin typeface="Songti SC"/>
                <a:ea typeface="Songti SC"/>
                <a:cs typeface="Songti SC"/>
              </a:defRPr>
            </a:defPPr>
          </a:lstStyle>
          <a:p xmlns:a="http://schemas.openxmlformats.org/drawingml/2006/main">
            <a:pPr algn="l">
              <a:defRPr sz="6300" b="0">
                <a:solidFill>
                  <a:srgbClr val="202B40"/>
                </a:solidFill>
                <a:latin typeface="Songti SC"/>
                <a:ea typeface="Songti SC"/>
                <a:cs typeface="Songti SC"/>
              </a:defRPr>
            </a:pPr>
            <a:r>
              <a:rPr sz="6300" b="0">
                <a:solidFill>
                  <a:srgbClr val="202B40"/>
                </a:solidFill>
                <a:latin typeface="Songti SC"/>
                <a:ea typeface="Songti SC"/>
                <a:cs typeface="Songti SC"/>
              </a:rPr>
              <a:t>存储引擎：LSM Tree 与 B+ Tree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689A64C-ED10-4039-970A-89DA0FD46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676400"/>
            <a:ext cx="22707600" cy="2667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463FF"/>
          </a:solidFill>
          <a:ln xmlns:a="http://schemas.openxmlformats.org/drawingml/2006/main" w="1905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1438EE7-86DA-4C4C-9AEA-C471B96D7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3220700"/>
            <a:ext cx="1238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6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16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rPr>
              <a:t>wxquare.github.io  ·  DDIA 读书分享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CEFAA1-93C0-492F-9C1B-07CA57EA3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869400" y="13220700"/>
            <a:ext cx="16383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r">
              <a:defRPr sz="16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r">
              <a:defRPr sz="16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rPr>
              <a:t>6 / 18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7CD867-0657-4CCD-BC5D-ED38F29C51B0}"/>
              </a:ext>
            </a:extLst>
          </p:cNvPr>
          <p:cNvGraphicFramePr/>
          <p:nvPr/>
        </p:nvGraphicFramePr>
        <p:xfrm>
          <a:off xmlns:a="http://schemas.openxmlformats.org/drawingml/2006/main" x="1143000" y="2781300"/>
          <a:ext xmlns:a="http://schemas.openxmlformats.org/drawingml/2006/main" cx="22098000" cy="74295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619500"/>
                <a:gridCol w="9239250"/>
                <a:gridCol w="9239250"/>
              </a:tblGrid>
              <a:tr h="1485900">
                <a:tc>
                  <a:txBody>
                    <a:bodyPr lIns="171450" tIns="171450" rIns="171450" bIns="171450"/>
                    <a:lstStyle/>
                    <a:p>
                      <a:r>
                        <a:rPr sz="3450" b="1">
                          <a:solidFill>
                            <a:srgbClr val="2463FF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维度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BD5E1"/>
                      </a:solidFill>
                      <a:prstDash val="solid"/>
                    </a:lnL>
                    <a:lnR w="9525">
                      <a:solidFill>
                        <a:srgbClr val="CBD5E1"/>
                      </a:solidFill>
                      <a:prstDash val="solid"/>
                    </a:lnR>
                    <a:lnT w="9525">
                      <a:solidFill>
                        <a:srgbClr val="CBD5E1"/>
                      </a:solidFill>
                      <a:prstDash val="solid"/>
                    </a:lnT>
                    <a:lnB w="9525">
                      <a:solidFill>
                        <a:srgbClr val="CBD5E1"/>
                      </a:solidFill>
                      <a:prstDash val="solid"/>
                    </a:lnB>
                    <a:solidFill>
                      <a:srgbClr val="EEF4FF"/>
                    </a:solidFill>
                  </a:tcPr>
                </a:tc>
                <a:tc>
                  <a:txBody>
                    <a:bodyPr lIns="171450" tIns="171450" rIns="171450" bIns="171450"/>
                    <a:lstStyle/>
                    <a:p>
                      <a:r>
                        <a:rPr sz="3450" b="1">
                          <a:solidFill>
                            <a:srgbClr val="2463FF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LSM Tree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BD5E1"/>
                      </a:solidFill>
                      <a:prstDash val="solid"/>
                    </a:lnR>
                    <a:lnT w="9525">
                      <a:solidFill>
                        <a:srgbClr val="CBD5E1"/>
                      </a:solidFill>
                      <a:prstDash val="solid"/>
                    </a:lnT>
                    <a:lnB w="9525">
                      <a:solidFill>
                        <a:srgbClr val="CBD5E1"/>
                      </a:solidFill>
                      <a:prstDash val="solid"/>
                    </a:lnB>
                    <a:solidFill>
                      <a:srgbClr val="EEF4FF"/>
                    </a:solidFill>
                  </a:tcPr>
                </a:tc>
                <a:tc>
                  <a:txBody>
                    <a:bodyPr lIns="171450" tIns="171450" rIns="171450" bIns="171450"/>
                    <a:lstStyle/>
                    <a:p>
                      <a:r>
                        <a:rPr sz="3450" b="1">
                          <a:solidFill>
                            <a:srgbClr val="2463FF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B+ Tree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BD5E1"/>
                      </a:solidFill>
                      <a:prstDash val="solid"/>
                    </a:lnR>
                    <a:lnT w="9525">
                      <a:solidFill>
                        <a:srgbClr val="CBD5E1"/>
                      </a:solidFill>
                      <a:prstDash val="solid"/>
                    </a:lnT>
                    <a:lnB w="9525">
                      <a:solidFill>
                        <a:srgbClr val="CBD5E1"/>
                      </a:solidFill>
                      <a:prstDash val="solid"/>
                    </a:lnB>
                    <a:solidFill>
                      <a:srgbClr val="EEF4FF"/>
                    </a:solidFill>
                  </a:tcPr>
                </a:tc>
              </a:tr>
              <a:tr h="1485900">
                <a:tc>
                  <a:txBody>
                    <a:bodyPr lIns="171450" tIns="171450" rIns="171450" bIns="171450"/>
                    <a:lstStyle/>
                    <a:p>
                      <a:r>
                        <a:rPr sz="3450" b="0">
                          <a:solidFill>
                            <a:srgbClr val="202B40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写入路径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BD5E1"/>
                      </a:solidFill>
                      <a:prstDash val="solid"/>
                    </a:lnL>
                    <a:lnR w="9525">
                      <a:solidFill>
                        <a:srgbClr val="CBD5E1"/>
                      </a:solidFill>
                      <a:prstDash val="solid"/>
                    </a:lnR>
                    <a:lnB w="9525">
                      <a:solidFill>
                        <a:srgbClr val="CBD5E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71450" tIns="171450" rIns="171450" bIns="171450"/>
                    <a:lstStyle/>
                    <a:p>
                      <a:r>
                        <a:rPr sz="3450" b="0">
                          <a:solidFill>
                            <a:srgbClr val="202B40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内存缓冲、日志、落盘与合并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BD5E1"/>
                      </a:solidFill>
                      <a:prstDash val="solid"/>
                    </a:lnR>
                    <a:lnB w="9525">
                      <a:solidFill>
                        <a:srgbClr val="CBD5E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71450" tIns="171450" rIns="171450" bIns="171450"/>
                    <a:lstStyle/>
                    <a:p>
                      <a:r>
                        <a:rPr sz="3450" b="0">
                          <a:solidFill>
                            <a:srgbClr val="202B40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按页更新，日志保护修改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BD5E1"/>
                      </a:solidFill>
                      <a:prstDash val="solid"/>
                    </a:lnR>
                    <a:lnB w="9525">
                      <a:solidFill>
                        <a:srgbClr val="CBD5E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1485900">
                <a:tc>
                  <a:txBody>
                    <a:bodyPr lIns="171450" tIns="171450" rIns="171450" bIns="171450"/>
                    <a:lstStyle/>
                    <a:p>
                      <a:r>
                        <a:rPr sz="3450" b="0">
                          <a:solidFill>
                            <a:srgbClr val="202B40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读取路径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BD5E1"/>
                      </a:solidFill>
                      <a:prstDash val="solid"/>
                    </a:lnL>
                    <a:lnR w="9525">
                      <a:solidFill>
                        <a:srgbClr val="CBD5E1"/>
                      </a:solidFill>
                      <a:prstDash val="solid"/>
                    </a:lnR>
                    <a:lnB w="9525">
                      <a:solidFill>
                        <a:srgbClr val="CBD5E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71450" tIns="171450" rIns="171450" bIns="171450"/>
                    <a:lstStyle/>
                    <a:p>
                      <a:r>
                        <a:rPr sz="3450" b="0">
                          <a:solidFill>
                            <a:srgbClr val="202B40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查询内存和多个有序文件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BD5E1"/>
                      </a:solidFill>
                      <a:prstDash val="solid"/>
                    </a:lnR>
                    <a:lnB w="9525">
                      <a:solidFill>
                        <a:srgbClr val="CBD5E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71450" tIns="171450" rIns="171450" bIns="171450"/>
                    <a:lstStyle/>
                    <a:p>
                      <a:r>
                        <a:rPr sz="3450" b="0">
                          <a:solidFill>
                            <a:srgbClr val="202B40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按树定位页，适合范围访问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BD5E1"/>
                      </a:solidFill>
                      <a:prstDash val="solid"/>
                    </a:lnR>
                    <a:lnB w="9525">
                      <a:solidFill>
                        <a:srgbClr val="CBD5E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1485900">
                <a:tc>
                  <a:txBody>
                    <a:bodyPr lIns="171450" tIns="171450" rIns="171450" bIns="171450"/>
                    <a:lstStyle/>
                    <a:p>
                      <a:r>
                        <a:rPr sz="3450" b="0">
                          <a:solidFill>
                            <a:srgbClr val="202B40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后台成本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BD5E1"/>
                      </a:solidFill>
                      <a:prstDash val="solid"/>
                    </a:lnL>
                    <a:lnR w="9525">
                      <a:solidFill>
                        <a:srgbClr val="CBD5E1"/>
                      </a:solidFill>
                      <a:prstDash val="solid"/>
                    </a:lnR>
                    <a:lnB w="9525">
                      <a:solidFill>
                        <a:srgbClr val="CBD5E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71450" tIns="171450" rIns="171450" bIns="171450"/>
                    <a:lstStyle/>
                    <a:p>
                      <a:r>
                        <a:rPr sz="3450" b="0">
                          <a:solidFill>
                            <a:srgbClr val="202B40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Compaction、写放大和尾延迟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BD5E1"/>
                      </a:solidFill>
                      <a:prstDash val="solid"/>
                    </a:lnR>
                    <a:lnB w="9525">
                      <a:solidFill>
                        <a:srgbClr val="CBD5E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71450" tIns="171450" rIns="171450" bIns="171450"/>
                    <a:lstStyle/>
                    <a:p>
                      <a:r>
                        <a:rPr sz="3450" b="0">
                          <a:solidFill>
                            <a:srgbClr val="202B40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页分裂、碎片与随机 I/O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BD5E1"/>
                      </a:solidFill>
                      <a:prstDash val="solid"/>
                    </a:lnR>
                    <a:lnB w="9525">
                      <a:solidFill>
                        <a:srgbClr val="CBD5E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1485900">
                <a:tc>
                  <a:txBody>
                    <a:bodyPr lIns="171450" tIns="171450" rIns="171450" bIns="171450"/>
                    <a:lstStyle/>
                    <a:p>
                      <a:r>
                        <a:rPr sz="3450" b="0">
                          <a:solidFill>
                            <a:srgbClr val="202B40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选择依据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BD5E1"/>
                      </a:solidFill>
                      <a:prstDash val="solid"/>
                    </a:lnL>
                    <a:lnR w="9525">
                      <a:solidFill>
                        <a:srgbClr val="CBD5E1"/>
                      </a:solidFill>
                      <a:prstDash val="solid"/>
                    </a:lnR>
                    <a:lnB w="9525">
                      <a:solidFill>
                        <a:srgbClr val="CBD5E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71450" tIns="171450" rIns="171450" bIns="171450"/>
                    <a:lstStyle/>
                    <a:p>
                      <a:r>
                        <a:rPr sz="3450" b="0">
                          <a:solidFill>
                            <a:srgbClr val="202B40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写入压力、压缩与合并预算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BD5E1"/>
                      </a:solidFill>
                      <a:prstDash val="solid"/>
                    </a:lnR>
                    <a:lnB w="9525">
                      <a:solidFill>
                        <a:srgbClr val="CBD5E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71450" tIns="171450" rIns="171450" bIns="171450"/>
                    <a:lstStyle/>
                    <a:p>
                      <a:r>
                        <a:rPr sz="3450" b="0">
                          <a:solidFill>
                            <a:srgbClr val="202B40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读写比例、索引与缓存命中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BD5E1"/>
                      </a:solidFill>
                      <a:prstDash val="solid"/>
                    </a:lnR>
                    <a:lnB w="9525">
                      <a:solidFill>
                        <a:srgbClr val="CBD5E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D71D4DD-754E-4475-8316-6FD2D1311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11144250"/>
            <a:ext cx="2209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28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28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8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rPr>
              <a:t>“LSM 写快、B+ Tree 读快”是粗略直觉。最终结论需要真实数据与负载验证。</a:t>
            </a:r>
          </a:p>
        </p:txBody>
      </p:sp>
    </p:spTree>
    <p:extLst>
      <p:ext uri="{BB962C8B-B14F-4D97-AF65-F5344CB8AC3E}">
        <p14:creationId xmlns:p14="http://schemas.microsoft.com/office/powerpoint/2010/main" val="54318891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F203916-A601-41D9-892E-2E1792AB3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57200"/>
            <a:ext cx="227076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6300" b="0">
                <a:solidFill>
                  <a:srgbClr val="202B40"/>
                </a:solidFill>
                <a:latin typeface="Songti SC"/>
                <a:ea typeface="Songti SC"/>
                <a:cs typeface="Songti SC"/>
              </a:defRPr>
            </a:defPPr>
          </a:lstStyle>
          <a:p xmlns:a="http://schemas.openxmlformats.org/drawingml/2006/main">
            <a:pPr algn="l">
              <a:defRPr sz="6300" b="0">
                <a:solidFill>
                  <a:srgbClr val="202B40"/>
                </a:solidFill>
                <a:latin typeface="Songti SC"/>
                <a:ea typeface="Songti SC"/>
                <a:cs typeface="Songti SC"/>
              </a:defRPr>
            </a:pPr>
            <a:r>
              <a:rPr sz="6300" b="0">
                <a:solidFill>
                  <a:srgbClr val="202B40"/>
                </a:solidFill>
                <a:latin typeface="Songti SC"/>
                <a:ea typeface="Songti SC"/>
                <a:cs typeface="Songti SC"/>
              </a:rPr>
              <a:t>ACID、CAP 与一致性的不同边界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E8338D-9123-47C0-A40C-B637A3127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676400"/>
            <a:ext cx="22707600" cy="2667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463FF"/>
          </a:solidFill>
          <a:ln xmlns:a="http://schemas.openxmlformats.org/drawingml/2006/main" w="1905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D0E6534-A30C-44EA-B1FB-2500C437C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3220700"/>
            <a:ext cx="1238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6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16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rPr>
              <a:t>wxquare.github.io  ·  DDIA 读书分享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340A76-341E-4301-948D-20028D525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869400" y="13220700"/>
            <a:ext cx="16383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r">
              <a:defRPr sz="16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r">
              <a:defRPr sz="16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rPr>
              <a:t>7 / 18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0E200D-C84C-412E-971F-5CCAE5BA45AB}"/>
              </a:ext>
            </a:extLst>
          </p:cNvPr>
          <p:cNvGraphicFramePr/>
          <p:nvPr/>
        </p:nvGraphicFramePr>
        <p:xfrm>
          <a:off xmlns:a="http://schemas.openxmlformats.org/drawingml/2006/main" x="1143000" y="2800350"/>
          <a:ext xmlns:a="http://schemas.openxmlformats.org/drawingml/2006/main" cx="22098000" cy="72771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429000"/>
                <a:gridCol w="9810750"/>
                <a:gridCol w="8858250"/>
              </a:tblGrid>
              <a:tr h="1455420">
                <a:tc>
                  <a:txBody>
                    <a:bodyPr lIns="171450" tIns="171450" rIns="171450" bIns="171450"/>
                    <a:lstStyle/>
                    <a:p>
                      <a:r>
                        <a:rPr sz="3450" b="1">
                          <a:solidFill>
                            <a:srgbClr val="2463FF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概念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BD5E1"/>
                      </a:solidFill>
                      <a:prstDash val="solid"/>
                    </a:lnL>
                    <a:lnR w="9525">
                      <a:solidFill>
                        <a:srgbClr val="CBD5E1"/>
                      </a:solidFill>
                      <a:prstDash val="solid"/>
                    </a:lnR>
                    <a:lnT w="9525">
                      <a:solidFill>
                        <a:srgbClr val="CBD5E1"/>
                      </a:solidFill>
                      <a:prstDash val="solid"/>
                    </a:lnT>
                    <a:lnB w="9525">
                      <a:solidFill>
                        <a:srgbClr val="CBD5E1"/>
                      </a:solidFill>
                      <a:prstDash val="solid"/>
                    </a:lnB>
                    <a:solidFill>
                      <a:srgbClr val="EEF4FF"/>
                    </a:solidFill>
                  </a:tcPr>
                </a:tc>
                <a:tc>
                  <a:txBody>
                    <a:bodyPr lIns="171450" tIns="171450" rIns="171450" bIns="171450"/>
                    <a:lstStyle/>
                    <a:p>
                      <a:r>
                        <a:rPr sz="3450" b="1">
                          <a:solidFill>
                            <a:srgbClr val="2463FF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讨论的问题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BD5E1"/>
                      </a:solidFill>
                      <a:prstDash val="solid"/>
                    </a:lnR>
                    <a:lnT w="9525">
                      <a:solidFill>
                        <a:srgbClr val="CBD5E1"/>
                      </a:solidFill>
                      <a:prstDash val="solid"/>
                    </a:lnT>
                    <a:lnB w="9525">
                      <a:solidFill>
                        <a:srgbClr val="CBD5E1"/>
                      </a:solidFill>
                      <a:prstDash val="solid"/>
                    </a:lnB>
                    <a:solidFill>
                      <a:srgbClr val="EEF4FF"/>
                    </a:solidFill>
                  </a:tcPr>
                </a:tc>
                <a:tc>
                  <a:txBody>
                    <a:bodyPr lIns="171450" tIns="171450" rIns="171450" bIns="171450"/>
                    <a:lstStyle/>
                    <a:p>
                      <a:r>
                        <a:rPr sz="3450" b="1">
                          <a:solidFill>
                            <a:srgbClr val="2463FF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评审时需要明确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BD5E1"/>
                      </a:solidFill>
                      <a:prstDash val="solid"/>
                    </a:lnR>
                    <a:lnT w="9525">
                      <a:solidFill>
                        <a:srgbClr val="CBD5E1"/>
                      </a:solidFill>
                      <a:prstDash val="solid"/>
                    </a:lnT>
                    <a:lnB w="9525">
                      <a:solidFill>
                        <a:srgbClr val="CBD5E1"/>
                      </a:solidFill>
                      <a:prstDash val="solid"/>
                    </a:lnB>
                    <a:solidFill>
                      <a:srgbClr val="EEF4FF"/>
                    </a:solidFill>
                  </a:tcPr>
                </a:tc>
              </a:tr>
              <a:tr h="1455420">
                <a:tc>
                  <a:txBody>
                    <a:bodyPr lIns="171450" tIns="171450" rIns="171450" bIns="171450"/>
                    <a:lstStyle/>
                    <a:p>
                      <a:r>
                        <a:rPr sz="3450" b="0">
                          <a:solidFill>
                            <a:srgbClr val="202B40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ACID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BD5E1"/>
                      </a:solidFill>
                      <a:prstDash val="solid"/>
                    </a:lnL>
                    <a:lnR w="9525">
                      <a:solidFill>
                        <a:srgbClr val="CBD5E1"/>
                      </a:solidFill>
                      <a:prstDash val="solid"/>
                    </a:lnR>
                    <a:lnB w="9525">
                      <a:solidFill>
                        <a:srgbClr val="CBD5E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71450" tIns="171450" rIns="171450" bIns="171450"/>
                    <a:lstStyle/>
                    <a:p>
                      <a:r>
                        <a:rPr sz="3450" b="0">
                          <a:solidFill>
                            <a:srgbClr val="202B40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事务原子性、约束、隔离、持久性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BD5E1"/>
                      </a:solidFill>
                      <a:prstDash val="solid"/>
                    </a:lnR>
                    <a:lnB w="9525">
                      <a:solidFill>
                        <a:srgbClr val="CBD5E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71450" tIns="171450" rIns="171450" bIns="171450"/>
                    <a:lstStyle/>
                    <a:p>
                      <a:r>
                        <a:rPr sz="3450" b="0">
                          <a:solidFill>
                            <a:srgbClr val="202B40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业务不变量与事务边界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BD5E1"/>
                      </a:solidFill>
                      <a:prstDash val="solid"/>
                    </a:lnR>
                    <a:lnB w="9525">
                      <a:solidFill>
                        <a:srgbClr val="CBD5E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1455420">
                <a:tc>
                  <a:txBody>
                    <a:bodyPr lIns="171450" tIns="171450" rIns="171450" bIns="171450"/>
                    <a:lstStyle/>
                    <a:p>
                      <a:r>
                        <a:rPr sz="3450" b="0">
                          <a:solidFill>
                            <a:srgbClr val="202B40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CAP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BD5E1"/>
                      </a:solidFill>
                      <a:prstDash val="solid"/>
                    </a:lnL>
                    <a:lnR w="9525">
                      <a:solidFill>
                        <a:srgbClr val="CBD5E1"/>
                      </a:solidFill>
                      <a:prstDash val="solid"/>
                    </a:lnR>
                    <a:lnB w="9525">
                      <a:solidFill>
                        <a:srgbClr val="CBD5E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71450" tIns="171450" rIns="171450" bIns="171450"/>
                    <a:lstStyle/>
                    <a:p>
                      <a:r>
                        <a:rPr sz="3450" b="0">
                          <a:solidFill>
                            <a:srgbClr val="202B40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网络分区时，线性一致性与可用性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BD5E1"/>
                      </a:solidFill>
                      <a:prstDash val="solid"/>
                    </a:lnR>
                    <a:lnB w="9525">
                      <a:solidFill>
                        <a:srgbClr val="CBD5E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71450" tIns="171450" rIns="171450" bIns="171450"/>
                    <a:lstStyle/>
                    <a:p>
                      <a:r>
                        <a:rPr sz="3450" b="0">
                          <a:solidFill>
                            <a:srgbClr val="202B40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哪些操作拒绝、等待或返回旧值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BD5E1"/>
                      </a:solidFill>
                      <a:prstDash val="solid"/>
                    </a:lnR>
                    <a:lnB w="9525">
                      <a:solidFill>
                        <a:srgbClr val="CBD5E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1455420">
                <a:tc>
                  <a:txBody>
                    <a:bodyPr lIns="171450" tIns="171450" rIns="171450" bIns="171450"/>
                    <a:lstStyle/>
                    <a:p>
                      <a:r>
                        <a:rPr sz="3450" b="0">
                          <a:solidFill>
                            <a:srgbClr val="202B40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BASE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BD5E1"/>
                      </a:solidFill>
                      <a:prstDash val="solid"/>
                    </a:lnL>
                    <a:lnR w="9525">
                      <a:solidFill>
                        <a:srgbClr val="CBD5E1"/>
                      </a:solidFill>
                      <a:prstDash val="solid"/>
                    </a:lnR>
                    <a:lnB w="9525">
                      <a:solidFill>
                        <a:srgbClr val="CBD5E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71450" tIns="171450" rIns="171450" bIns="171450"/>
                    <a:lstStyle/>
                    <a:p>
                      <a:r>
                        <a:rPr sz="3450" b="0">
                          <a:solidFill>
                            <a:srgbClr val="202B40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对基本可用与最终收敛的概括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BD5E1"/>
                      </a:solidFill>
                      <a:prstDash val="solid"/>
                    </a:lnR>
                    <a:lnB w="9525">
                      <a:solidFill>
                        <a:srgbClr val="CBD5E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71450" tIns="171450" rIns="171450" bIns="171450"/>
                    <a:lstStyle/>
                    <a:p>
                      <a:r>
                        <a:rPr sz="3450" b="0">
                          <a:solidFill>
                            <a:srgbClr val="202B40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收敛条件、修复路径与时间界限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BD5E1"/>
                      </a:solidFill>
                      <a:prstDash val="solid"/>
                    </a:lnR>
                    <a:lnB w="9525">
                      <a:solidFill>
                        <a:srgbClr val="CBD5E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1455420">
                <a:tc>
                  <a:txBody>
                    <a:bodyPr lIns="171450" tIns="171450" rIns="171450" bIns="171450"/>
                    <a:lstStyle/>
                    <a:p>
                      <a:r>
                        <a:rPr sz="3450" b="0">
                          <a:solidFill>
                            <a:srgbClr val="202B40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一致性模型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BD5E1"/>
                      </a:solidFill>
                      <a:prstDash val="solid"/>
                    </a:lnL>
                    <a:lnR w="9525">
                      <a:solidFill>
                        <a:srgbClr val="CBD5E1"/>
                      </a:solidFill>
                      <a:prstDash val="solid"/>
                    </a:lnR>
                    <a:lnB w="9525">
                      <a:solidFill>
                        <a:srgbClr val="CBD5E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71450" tIns="171450" rIns="171450" bIns="171450"/>
                    <a:lstStyle/>
                    <a:p>
                      <a:r>
                        <a:rPr sz="3450" b="0">
                          <a:solidFill>
                            <a:srgbClr val="202B40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读写结果与顺序的可观察保证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BD5E1"/>
                      </a:solidFill>
                      <a:prstDash val="solid"/>
                    </a:lnR>
                    <a:lnB w="9525">
                      <a:solidFill>
                        <a:srgbClr val="CBD5E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71450" tIns="171450" rIns="171450" bIns="171450"/>
                    <a:lstStyle/>
                    <a:p>
                      <a:r>
                        <a:rPr sz="3450" b="0">
                          <a:solidFill>
                            <a:srgbClr val="202B40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会话、对象和跨对象的保证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BD5E1"/>
                      </a:solidFill>
                      <a:prstDash val="solid"/>
                    </a:lnR>
                    <a:lnB w="9525">
                      <a:solidFill>
                        <a:srgbClr val="CBD5E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0F366FB-1E70-4071-8687-A73FDC3FF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11087100"/>
            <a:ext cx="2209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28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28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8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rPr>
              <a:t>CAP 的可用性是理论定义。不能用产品名称直接推导整个业务系统属于 AP 或 CP。</a:t>
            </a:r>
          </a:p>
        </p:txBody>
      </p:sp>
    </p:spTree>
    <p:extLst>
      <p:ext uri="{BB962C8B-B14F-4D97-AF65-F5344CB8AC3E}">
        <p14:creationId xmlns:p14="http://schemas.microsoft.com/office/powerpoint/2010/main" val="187552381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70A5286-406B-4679-AE97-2B2AEA23D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57200"/>
            <a:ext cx="227076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6300" b="0">
                <a:solidFill>
                  <a:srgbClr val="202B40"/>
                </a:solidFill>
                <a:latin typeface="Songti SC"/>
                <a:ea typeface="Songti SC"/>
                <a:cs typeface="Songti SC"/>
              </a:defRPr>
            </a:defPPr>
          </a:lstStyle>
          <a:p xmlns:a="http://schemas.openxmlformats.org/drawingml/2006/main">
            <a:pPr algn="l">
              <a:defRPr sz="6300" b="0">
                <a:solidFill>
                  <a:srgbClr val="202B40"/>
                </a:solidFill>
                <a:latin typeface="Songti SC"/>
                <a:ea typeface="Songti SC"/>
                <a:cs typeface="Songti SC"/>
              </a:defRPr>
            </a:pPr>
            <a:r>
              <a:rPr sz="6300" b="0">
                <a:solidFill>
                  <a:srgbClr val="202B40"/>
                </a:solidFill>
                <a:latin typeface="Songti SC"/>
                <a:ea typeface="Songti SC"/>
                <a:cs typeface="Songti SC"/>
              </a:rPr>
              <a:t>事务隔离：读可见性与并发写入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4FE1750-E6CB-4F40-89A7-1EE28C2AC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676400"/>
            <a:ext cx="22707600" cy="2667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463FF"/>
          </a:solidFill>
          <a:ln xmlns:a="http://schemas.openxmlformats.org/drawingml/2006/main" w="1905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A9CEDEE-EDFE-42D4-B24C-775D85186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3220700"/>
            <a:ext cx="1238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6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16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rPr>
              <a:t>wxquare.github.io  ·  DDIA 读书分享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F68577-1BCD-48C2-8481-9AEB397D4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869400" y="13220700"/>
            <a:ext cx="16383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r">
              <a:defRPr sz="16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r">
              <a:defRPr sz="16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rPr>
              <a:t>8 / 18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A38B95D-A76E-4E8C-B1E6-31BA5995A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762250"/>
            <a:ext cx="10287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4200" b="1">
                <a:solidFill>
                  <a:srgbClr val="2463FF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4200" b="1">
                <a:solidFill>
                  <a:srgbClr val="2463FF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4200" b="1">
                <a:solidFill>
                  <a:srgbClr val="2463FF"/>
                </a:solidFill>
                <a:latin typeface="Arial Unicode MS"/>
                <a:ea typeface="Arial Unicode MS"/>
                <a:cs typeface="Arial Unicode MS"/>
              </a:rPr>
              <a:t>并发异常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941F17-760B-4E77-B9D8-60DF47B75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191000"/>
            <a:ext cx="91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3150" b="1">
                <a:solidFill>
                  <a:srgbClr val="2463FF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3150" b="1">
                <a:solidFill>
                  <a:srgbClr val="2463FF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150" b="1">
                <a:solidFill>
                  <a:srgbClr val="2463FF"/>
                </a:solidFill>
                <a:latin typeface="Arial Unicode MS"/>
                <a:ea typeface="Arial Unicode MS"/>
                <a:cs typeface="Arial Unicode MS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3C15F63-EBC9-4226-A462-7B337255D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62200" y="4191000"/>
            <a:ext cx="9258300" cy="1752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360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360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60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rPr>
              <a:t>脏读、不可重复读与幻读。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459B175-FBAC-4517-833C-AB689AA30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6134100"/>
            <a:ext cx="91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3150" b="1">
                <a:solidFill>
                  <a:srgbClr val="2463FF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3150" b="1">
                <a:solidFill>
                  <a:srgbClr val="2463FF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150" b="1">
                <a:solidFill>
                  <a:srgbClr val="2463FF"/>
                </a:solidFill>
                <a:latin typeface="Arial Unicode MS"/>
                <a:ea typeface="Arial Unicode MS"/>
                <a:cs typeface="Arial Unicode MS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8D20C47-DA96-4C45-8B64-2854465B6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62200" y="6134100"/>
            <a:ext cx="9258300" cy="1752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360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360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60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rPr>
              <a:t>丢失更新：读旧值后覆盖他人修改。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3D06168-3CC3-4A6D-BC45-A478E740D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8077200"/>
            <a:ext cx="91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3150" b="1">
                <a:solidFill>
                  <a:srgbClr val="2463FF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3150" b="1">
                <a:solidFill>
                  <a:srgbClr val="2463FF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150" b="1">
                <a:solidFill>
                  <a:srgbClr val="2463FF"/>
                </a:solidFill>
                <a:latin typeface="Arial Unicode MS"/>
                <a:ea typeface="Arial Unicode MS"/>
                <a:cs typeface="Arial Unicode MS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A2FD91A-D970-482D-B4A5-68F6C428C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62200" y="8077200"/>
            <a:ext cx="9258300" cy="1752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360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360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60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rPr>
              <a:t>写偏斜：各自修改不同记录，</a:t>
            </a:r>
          </a:p>
          <a:p xmlns:a="http://schemas.openxmlformats.org/drawingml/2006/main">
            <a:pPr algn="l">
              <a:defRPr sz="360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60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rPr>
              <a:t>却共同破坏跨记录约束。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72D8DC2-0942-443E-AEB9-6C2D2C0C4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0" y="2724150"/>
            <a:ext cx="19050" cy="8858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5E1"/>
          </a:solidFill>
          <a:ln xmlns:a="http://schemas.openxmlformats.org/drawingml/2006/main" w="1905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4D8F347-C54A-4335-95D5-AA75238FB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77800" y="2762250"/>
            <a:ext cx="10287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4200" b="1">
                <a:solidFill>
                  <a:srgbClr val="2463FF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4200" b="1">
                <a:solidFill>
                  <a:srgbClr val="2463FF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4200" b="1">
                <a:solidFill>
                  <a:srgbClr val="2463FF"/>
                </a:solidFill>
                <a:latin typeface="Arial Unicode MS"/>
                <a:ea typeface="Arial Unicode MS"/>
                <a:cs typeface="Arial Unicode MS"/>
              </a:rPr>
              <a:t>实现选择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0F9885D-5243-42FD-8EA7-65784976E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77800" y="4095750"/>
            <a:ext cx="101727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3450" b="0">
                <a:solidFill>
                  <a:srgbClr val="2463FF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3450" b="0">
                <a:solidFill>
                  <a:srgbClr val="2463FF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450" b="0">
                <a:solidFill>
                  <a:srgbClr val="2463FF"/>
                </a:solidFill>
                <a:latin typeface="Arial Unicode MS"/>
                <a:ea typeface="Arial Unicode MS"/>
                <a:cs typeface="Arial Unicode MS"/>
              </a:rPr>
              <a:t>单条原子更新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E9A01D7-0625-4ACB-ADC3-5B0BB2E73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77800" y="4933950"/>
            <a:ext cx="10096500" cy="2114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330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330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rPr>
              <a:t>UPDATE counters</a:t>
            </a:r>
          </a:p>
          <a:p xmlns:a="http://schemas.openxmlformats.org/drawingml/2006/main">
            <a:pPr algn="l">
              <a:defRPr sz="330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rPr>
              <a:t>SET value = value + 1</a:t>
            </a:r>
          </a:p>
          <a:p xmlns:a="http://schemas.openxmlformats.org/drawingml/2006/main">
            <a:pPr algn="l">
              <a:defRPr sz="330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rPr>
              <a:t>WHERE id = 42;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F611868-39D7-41FD-9D76-EFC56BB03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77800" y="7620000"/>
            <a:ext cx="101727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3450" b="0">
                <a:solidFill>
                  <a:srgbClr val="2463FF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3450" b="0">
                <a:solidFill>
                  <a:srgbClr val="2463FF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450" b="0">
                <a:solidFill>
                  <a:srgbClr val="2463FF"/>
                </a:solidFill>
                <a:latin typeface="Arial Unicode MS"/>
                <a:ea typeface="Arial Unicode MS"/>
                <a:cs typeface="Arial Unicode MS"/>
              </a:rPr>
              <a:t>加锁或版本条件更新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CF85001-27FB-40FF-95F8-02497FCA4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77800" y="8477250"/>
            <a:ext cx="10191750" cy="228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330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330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rPr>
              <a:t>SELECT ... FOR UPDATE</a:t>
            </a:r>
          </a:p>
          <a:p xmlns:a="http://schemas.openxmlformats.org/drawingml/2006/main">
            <a:pPr algn="l">
              <a:defRPr sz="330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rPr>
              <a:t>UPDATE ... WHERE version = v</a:t>
            </a:r>
          </a:p>
          <a:p xmlns:a="http://schemas.openxmlformats.org/drawingml/2006/main">
            <a:pPr algn="l">
              <a:defRPr sz="330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rPr>
              <a:t>检查影响行数，并处理冲突重试。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00CB07D-1F22-4C5E-9E6D-03740D491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11925300"/>
            <a:ext cx="2209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28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28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8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rPr>
              <a:t>快照隔离未必防止写偏斜。跨记录不变量需要约束、显式锁或可串行化事务。</a:t>
            </a:r>
          </a:p>
        </p:txBody>
      </p:sp>
    </p:spTree>
    <p:extLst>
      <p:ext uri="{BB962C8B-B14F-4D97-AF65-F5344CB8AC3E}">
        <p14:creationId xmlns:p14="http://schemas.microsoft.com/office/powerpoint/2010/main" val="207452707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F2877E4-BD98-4B09-B974-720D8818A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57200"/>
            <a:ext cx="227076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6300" b="0">
                <a:solidFill>
                  <a:srgbClr val="202B40"/>
                </a:solidFill>
                <a:latin typeface="Songti SC"/>
                <a:ea typeface="Songti SC"/>
                <a:cs typeface="Songti SC"/>
              </a:defRPr>
            </a:defPPr>
          </a:lstStyle>
          <a:p xmlns:a="http://schemas.openxmlformats.org/drawingml/2006/main">
            <a:pPr algn="l">
              <a:defRPr sz="6300" b="0">
                <a:solidFill>
                  <a:srgbClr val="202B40"/>
                </a:solidFill>
                <a:latin typeface="Songti SC"/>
                <a:ea typeface="Songti SC"/>
                <a:cs typeface="Songti SC"/>
              </a:defRPr>
            </a:pPr>
            <a:r>
              <a:rPr sz="6300" b="0">
                <a:solidFill>
                  <a:srgbClr val="202B40"/>
                </a:solidFill>
                <a:latin typeface="Songti SC"/>
                <a:ea typeface="Songti SC"/>
                <a:cs typeface="Songti SC"/>
              </a:rPr>
              <a:t>数据分片：路由与再平衡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A5C635-A456-4862-AC0B-901ABD7D5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676400"/>
            <a:ext cx="22707600" cy="2667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463FF"/>
          </a:solidFill>
          <a:ln xmlns:a="http://schemas.openxmlformats.org/drawingml/2006/main" w="1905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3C86872-FBEB-4076-B2B0-B1D6B9827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3220700"/>
            <a:ext cx="1238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6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16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rPr>
              <a:t>wxquare.github.io  ·  DDIA 读书分享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D38708D-B4D4-400E-ACFE-E22AD9F4B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869400" y="13220700"/>
            <a:ext cx="16383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r">
              <a:defRPr sz="16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r">
              <a:defRPr sz="16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rPr>
              <a:t>9 / 18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051AE95-3297-4156-893F-AFD40BCB8005}"/>
              </a:ext>
            </a:extLst>
          </p:cNvPr>
          <p:cNvGraphicFramePr/>
          <p:nvPr/>
        </p:nvGraphicFramePr>
        <p:xfrm>
          <a:off xmlns:a="http://schemas.openxmlformats.org/drawingml/2006/main" x="1143000" y="2838450"/>
          <a:ext xmlns:a="http://schemas.openxmlformats.org/drawingml/2006/main" cx="22098000" cy="7524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000500"/>
                <a:gridCol w="8572500"/>
                <a:gridCol w="9525000"/>
              </a:tblGrid>
              <a:tr h="1504950">
                <a:tc>
                  <a:txBody>
                    <a:bodyPr lIns="171450" tIns="171450" rIns="171450" bIns="171450"/>
                    <a:lstStyle/>
                    <a:p>
                      <a:r>
                        <a:rPr sz="3450" b="1">
                          <a:solidFill>
                            <a:srgbClr val="2463FF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策略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BD5E1"/>
                      </a:solidFill>
                      <a:prstDash val="solid"/>
                    </a:lnL>
                    <a:lnR w="9525">
                      <a:solidFill>
                        <a:srgbClr val="CBD5E1"/>
                      </a:solidFill>
                      <a:prstDash val="solid"/>
                    </a:lnR>
                    <a:lnT w="9525">
                      <a:solidFill>
                        <a:srgbClr val="CBD5E1"/>
                      </a:solidFill>
                      <a:prstDash val="solid"/>
                    </a:lnT>
                    <a:lnB w="9525">
                      <a:solidFill>
                        <a:srgbClr val="CBD5E1"/>
                      </a:solidFill>
                      <a:prstDash val="solid"/>
                    </a:lnB>
                    <a:solidFill>
                      <a:srgbClr val="EEF4FF"/>
                    </a:solidFill>
                  </a:tcPr>
                </a:tc>
                <a:tc>
                  <a:txBody>
                    <a:bodyPr lIns="171450" tIns="171450" rIns="171450" bIns="171450"/>
                    <a:lstStyle/>
                    <a:p>
                      <a:r>
                        <a:rPr sz="3450" b="1">
                          <a:solidFill>
                            <a:srgbClr val="2463FF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有利的访问模式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BD5E1"/>
                      </a:solidFill>
                      <a:prstDash val="solid"/>
                    </a:lnR>
                    <a:lnT w="9525">
                      <a:solidFill>
                        <a:srgbClr val="CBD5E1"/>
                      </a:solidFill>
                      <a:prstDash val="solid"/>
                    </a:lnT>
                    <a:lnB w="9525">
                      <a:solidFill>
                        <a:srgbClr val="CBD5E1"/>
                      </a:solidFill>
                      <a:prstDash val="solid"/>
                    </a:lnB>
                    <a:solidFill>
                      <a:srgbClr val="EEF4FF"/>
                    </a:solidFill>
                  </a:tcPr>
                </a:tc>
                <a:tc>
                  <a:txBody>
                    <a:bodyPr lIns="171450" tIns="171450" rIns="171450" bIns="171450"/>
                    <a:lstStyle/>
                    <a:p>
                      <a:r>
                        <a:rPr sz="3450" b="1">
                          <a:solidFill>
                            <a:srgbClr val="2463FF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扩缩容与热点风险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BD5E1"/>
                      </a:solidFill>
                      <a:prstDash val="solid"/>
                    </a:lnR>
                    <a:lnT w="9525">
                      <a:solidFill>
                        <a:srgbClr val="CBD5E1"/>
                      </a:solidFill>
                      <a:prstDash val="solid"/>
                    </a:lnT>
                    <a:lnB w="9525">
                      <a:solidFill>
                        <a:srgbClr val="CBD5E1"/>
                      </a:solidFill>
                      <a:prstDash val="solid"/>
                    </a:lnB>
                    <a:solidFill>
                      <a:srgbClr val="EEF4FF"/>
                    </a:solidFill>
                  </a:tcPr>
                </a:tc>
              </a:tr>
              <a:tr h="1504950">
                <a:tc>
                  <a:txBody>
                    <a:bodyPr lIns="171450" tIns="171450" rIns="171450" bIns="171450"/>
                    <a:lstStyle/>
                    <a:p>
                      <a:r>
                        <a:rPr sz="3450" b="0">
                          <a:solidFill>
                            <a:srgbClr val="202B40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哈希取模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BD5E1"/>
                      </a:solidFill>
                      <a:prstDash val="solid"/>
                    </a:lnL>
                    <a:lnR w="9525">
                      <a:solidFill>
                        <a:srgbClr val="CBD5E1"/>
                      </a:solidFill>
                      <a:prstDash val="solid"/>
                    </a:lnR>
                    <a:lnB w="9525">
                      <a:solidFill>
                        <a:srgbClr val="CBD5E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71450" tIns="171450" rIns="171450" bIns="171450"/>
                    <a:lstStyle/>
                    <a:p>
                      <a:r>
                        <a:rPr sz="3450" b="0">
                          <a:solidFill>
                            <a:srgbClr val="202B40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按键点查，路由简单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BD5E1"/>
                      </a:solidFill>
                      <a:prstDash val="solid"/>
                    </a:lnR>
                    <a:lnB w="9525">
                      <a:solidFill>
                        <a:srgbClr val="CBD5E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71450" tIns="171450" rIns="171450" bIns="171450"/>
                    <a:lstStyle/>
                    <a:p>
                      <a:r>
                        <a:rPr sz="3450" b="0">
                          <a:solidFill>
                            <a:srgbClr val="202B40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节点数变化可能导致大规模迁移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BD5E1"/>
                      </a:solidFill>
                      <a:prstDash val="solid"/>
                    </a:lnR>
                    <a:lnB w="9525">
                      <a:solidFill>
                        <a:srgbClr val="CBD5E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1504950">
                <a:tc>
                  <a:txBody>
                    <a:bodyPr lIns="171450" tIns="171450" rIns="171450" bIns="171450"/>
                    <a:lstStyle/>
                    <a:p>
                      <a:r>
                        <a:rPr sz="3450" b="0">
                          <a:solidFill>
                            <a:srgbClr val="202B40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范围分片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BD5E1"/>
                      </a:solidFill>
                      <a:prstDash val="solid"/>
                    </a:lnL>
                    <a:lnR w="9525">
                      <a:solidFill>
                        <a:srgbClr val="CBD5E1"/>
                      </a:solidFill>
                      <a:prstDash val="solid"/>
                    </a:lnR>
                    <a:lnB w="9525">
                      <a:solidFill>
                        <a:srgbClr val="CBD5E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71450" tIns="171450" rIns="171450" bIns="171450"/>
                    <a:lstStyle/>
                    <a:p>
                      <a:r>
                        <a:rPr sz="3450" b="0">
                          <a:solidFill>
                            <a:srgbClr val="202B40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范围扫描与按时间读取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BD5E1"/>
                      </a:solidFill>
                      <a:prstDash val="solid"/>
                    </a:lnR>
                    <a:lnB w="9525">
                      <a:solidFill>
                        <a:srgbClr val="CBD5E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71450" tIns="171450" rIns="171450" bIns="171450"/>
                    <a:lstStyle/>
                    <a:p>
                      <a:r>
                        <a:rPr sz="3450" b="0">
                          <a:solidFill>
                            <a:srgbClr val="202B40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可拆分区间，需处理尾部热点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BD5E1"/>
                      </a:solidFill>
                      <a:prstDash val="solid"/>
                    </a:lnR>
                    <a:lnB w="9525">
                      <a:solidFill>
                        <a:srgbClr val="CBD5E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1504950">
                <a:tc>
                  <a:txBody>
                    <a:bodyPr lIns="171450" tIns="171450" rIns="171450" bIns="171450"/>
                    <a:lstStyle/>
                    <a:p>
                      <a:r>
                        <a:rPr sz="3450" b="0">
                          <a:solidFill>
                            <a:srgbClr val="202B40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一致性哈希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BD5E1"/>
                      </a:solidFill>
                      <a:prstDash val="solid"/>
                    </a:lnL>
                    <a:lnR w="9525">
                      <a:solidFill>
                        <a:srgbClr val="CBD5E1"/>
                      </a:solidFill>
                      <a:prstDash val="solid"/>
                    </a:lnR>
                    <a:lnB w="9525">
                      <a:solidFill>
                        <a:srgbClr val="CBD5E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71450" tIns="171450" rIns="171450" bIns="171450"/>
                    <a:lstStyle/>
                    <a:p>
                      <a:r>
                        <a:rPr sz="3450" b="0">
                          <a:solidFill>
                            <a:srgbClr val="202B40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按键点查、节点变化频繁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BD5E1"/>
                      </a:solidFill>
                      <a:prstDash val="solid"/>
                    </a:lnR>
                    <a:lnB w="9525">
                      <a:solidFill>
                        <a:srgbClr val="CBD5E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71450" tIns="171450" rIns="171450" bIns="171450"/>
                    <a:lstStyle/>
                    <a:p>
                      <a:r>
                        <a:rPr sz="3450" b="0">
                          <a:solidFill>
                            <a:srgbClr val="202B40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限制迁移范围，需虚拟节点与迁移协议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BD5E1"/>
                      </a:solidFill>
                      <a:prstDash val="solid"/>
                    </a:lnR>
                    <a:lnB w="9525">
                      <a:solidFill>
                        <a:srgbClr val="CBD5E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1504950">
                <a:tc>
                  <a:txBody>
                    <a:bodyPr lIns="171450" tIns="171450" rIns="171450" bIns="171450"/>
                    <a:lstStyle/>
                    <a:p>
                      <a:r>
                        <a:rPr sz="3450" b="0">
                          <a:solidFill>
                            <a:srgbClr val="202B40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映射表 / 逻辑槽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BD5E1"/>
                      </a:solidFill>
                      <a:prstDash val="solid"/>
                    </a:lnL>
                    <a:lnR w="9525">
                      <a:solidFill>
                        <a:srgbClr val="CBD5E1"/>
                      </a:solidFill>
                      <a:prstDash val="solid"/>
                    </a:lnR>
                    <a:lnB w="9525">
                      <a:solidFill>
                        <a:srgbClr val="CBD5E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71450" tIns="171450" rIns="171450" bIns="171450"/>
                    <a:lstStyle/>
                    <a:p>
                      <a:r>
                        <a:rPr sz="3450" b="0">
                          <a:solidFill>
                            <a:srgbClr val="202B40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路由与物理节点解耦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BD5E1"/>
                      </a:solidFill>
                      <a:prstDash val="solid"/>
                    </a:lnR>
                    <a:lnB w="9525">
                      <a:solidFill>
                        <a:srgbClr val="CBD5E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71450" tIns="171450" rIns="171450" bIns="171450"/>
                    <a:lstStyle/>
                    <a:p>
                      <a:r>
                        <a:rPr sz="3450" b="0">
                          <a:solidFill>
                            <a:srgbClr val="202B40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维护映射版本、双写与切换流程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BD5E1"/>
                      </a:solidFill>
                      <a:prstDash val="solid"/>
                    </a:lnR>
                    <a:lnB w="9525">
                      <a:solidFill>
                        <a:srgbClr val="CBD5E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91BBA86-277B-4046-86FA-74C68E1B4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11163300"/>
            <a:ext cx="2209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28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28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8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rPr>
              <a:t>分片键也决定事务范围与查询扇出。路由计算不能替代数据复制和迁移。</a:t>
            </a:r>
          </a:p>
        </p:txBody>
      </p:sp>
    </p:spTree>
    <p:extLst>
      <p:ext uri="{BB962C8B-B14F-4D97-AF65-F5344CB8AC3E}">
        <p14:creationId xmlns:p14="http://schemas.microsoft.com/office/powerpoint/2010/main" val="4839223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041B578-72B6-4B74-A389-E07F9150B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57200"/>
            <a:ext cx="227076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6300" b="0">
                <a:solidFill>
                  <a:srgbClr val="202B40"/>
                </a:solidFill>
                <a:latin typeface="Songti SC"/>
                <a:ea typeface="Songti SC"/>
                <a:cs typeface="Songti SC"/>
              </a:defRPr>
            </a:defPPr>
          </a:lstStyle>
          <a:p xmlns:a="http://schemas.openxmlformats.org/drawingml/2006/main">
            <a:pPr algn="l">
              <a:defRPr sz="6300" b="0">
                <a:solidFill>
                  <a:srgbClr val="202B40"/>
                </a:solidFill>
                <a:latin typeface="Songti SC"/>
                <a:ea typeface="Songti SC"/>
                <a:cs typeface="Songti SC"/>
              </a:defRPr>
            </a:pPr>
            <a:r>
              <a:rPr sz="6300" b="0">
                <a:solidFill>
                  <a:srgbClr val="202B40"/>
                </a:solidFill>
                <a:latin typeface="Songti SC"/>
                <a:ea typeface="Songti SC"/>
                <a:cs typeface="Songti SC"/>
              </a:rPr>
              <a:t>一致性哈希：虚拟节点与迁移范围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77FCCDE-A4FA-4786-B024-9DDA6B6C5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676400"/>
            <a:ext cx="22707600" cy="2667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463FF"/>
          </a:solidFill>
          <a:ln xmlns:a="http://schemas.openxmlformats.org/drawingml/2006/main" w="1905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4744246-5A5A-452A-ABCE-DB2C90BD7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3220700"/>
            <a:ext cx="1238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6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16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rPr>
              <a:t>wxquare.github.io  ·  DDIA 读书分享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EAC92BC-C639-4A5E-ACA8-7C51D7450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869400" y="13220700"/>
            <a:ext cx="16383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r">
              <a:defRPr sz="16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r">
              <a:defRPr sz="16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rPr>
              <a:t>10 / 18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82B0B3D-D14A-472A-853B-951027306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3314700"/>
            <a:ext cx="6477000" cy="6477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38100">
            <a:solidFill>
              <a:srgbClr val="677A96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38AA2C2-D648-4D5F-99FC-A0F96F7EE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3143250"/>
            <a:ext cx="1447800" cy="1028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EF4FF"/>
          </a:solidFill>
          <a:ln xmlns:a="http://schemas.openxmlformats.org/drawingml/2006/main" w="19050">
            <a:solidFill>
              <a:srgbClr val="2463FF"/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ctr">
              <a:defRPr sz="285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ctr">
              <a:defRPr sz="285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85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rPr>
              <a:t>A1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6FCD307-2586-42E4-8553-0B2E2B918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5067300"/>
            <a:ext cx="1447800" cy="1028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EF4FF"/>
          </a:solidFill>
          <a:ln xmlns:a="http://schemas.openxmlformats.org/drawingml/2006/main" w="19050">
            <a:solidFill>
              <a:srgbClr val="2463FF"/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ctr">
              <a:defRPr sz="285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ctr">
              <a:defRPr sz="285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85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rPr>
              <a:t>B1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E950005-9355-47E2-BEF0-7149C65E4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8439150"/>
            <a:ext cx="1447800" cy="1028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EF4FF"/>
          </a:solidFill>
          <a:ln xmlns:a="http://schemas.openxmlformats.org/drawingml/2006/main" w="19050">
            <a:solidFill>
              <a:srgbClr val="2463FF"/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ctr">
              <a:defRPr sz="285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ctr">
              <a:defRPr sz="285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85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rPr>
              <a:t>C1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7491D21-1A77-463F-B664-4F4C2D594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28900" y="7886700"/>
            <a:ext cx="1447800" cy="1028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EF4FF"/>
          </a:solidFill>
          <a:ln xmlns:a="http://schemas.openxmlformats.org/drawingml/2006/main" w="19050">
            <a:solidFill>
              <a:srgbClr val="2463FF"/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ctr">
              <a:defRPr sz="285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ctr">
              <a:defRPr sz="285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85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rPr>
              <a:t>A2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F4D44B0-6D1D-4793-98D8-732EAEE57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5124450"/>
            <a:ext cx="1447800" cy="1028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EF4FF"/>
          </a:solidFill>
          <a:ln xmlns:a="http://schemas.openxmlformats.org/drawingml/2006/main" w="19050">
            <a:solidFill>
              <a:srgbClr val="2463FF"/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ctr">
              <a:defRPr sz="285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ctr">
              <a:defRPr sz="285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85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rPr>
              <a:t>B2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BF41568-CA3A-4E08-9BD0-EDA830924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5524500"/>
            <a:ext cx="32385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ctr">
              <a:defRPr sz="3600" b="1">
                <a:solidFill>
                  <a:srgbClr val="2463FF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ctr">
              <a:defRPr sz="3600" b="1">
                <a:solidFill>
                  <a:srgbClr val="2463FF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600" b="1">
                <a:solidFill>
                  <a:srgbClr val="2463FF"/>
                </a:solidFill>
                <a:latin typeface="Arial Unicode MS"/>
                <a:ea typeface="Arial Unicode MS"/>
                <a:cs typeface="Arial Unicode MS"/>
              </a:rPr>
              <a:t>hash(key)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DD230EB-CCF2-4A19-AF4E-BC1195F8F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86100" y="6705600"/>
            <a:ext cx="45529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ctr">
              <a:defRPr sz="300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ctr">
              <a:defRPr sz="300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00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rPr>
              <a:t>顺时针找后继节点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D350271-3BA5-412C-85FA-DD62E3866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3181350"/>
            <a:ext cx="91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3150" b="1">
                <a:solidFill>
                  <a:srgbClr val="2463FF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3150" b="1">
                <a:solidFill>
                  <a:srgbClr val="2463FF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150" b="1">
                <a:solidFill>
                  <a:srgbClr val="2463FF"/>
                </a:solidFill>
                <a:latin typeface="Arial Unicode MS"/>
                <a:ea typeface="Arial Unicode MS"/>
                <a:cs typeface="Arial Unicode MS"/>
              </a:rPr>
              <a:t>01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77F3147-8863-42FF-80E1-C73125129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77700" y="3181350"/>
            <a:ext cx="10877550" cy="2362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390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390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90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rPr>
              <a:t>虚拟节点映射到物理节点，</a:t>
            </a:r>
          </a:p>
          <a:p xmlns:a="http://schemas.openxmlformats.org/drawingml/2006/main">
            <a:pPr algn="l">
              <a:defRPr sz="390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90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rPr>
              <a:t>可按容量配置节点权重。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AF349E1-8A1E-428B-983A-6B215119E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5734050"/>
            <a:ext cx="91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3150" b="1">
                <a:solidFill>
                  <a:srgbClr val="2463FF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3150" b="1">
                <a:solidFill>
                  <a:srgbClr val="2463FF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150" b="1">
                <a:solidFill>
                  <a:srgbClr val="2463FF"/>
                </a:solidFill>
                <a:latin typeface="Arial Unicode MS"/>
                <a:ea typeface="Arial Unicode MS"/>
                <a:cs typeface="Arial Unicode MS"/>
              </a:rPr>
              <a:t>02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F1BF510-98CF-4E08-B59E-1FD6B649F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77700" y="5734050"/>
            <a:ext cx="10877550" cy="2362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390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390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90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rPr>
              <a:t>新增节点接管部分键区间，</a:t>
            </a:r>
          </a:p>
          <a:p xmlns:a="http://schemas.openxmlformats.org/drawingml/2006/main">
            <a:pPr algn="l">
              <a:defRPr sz="390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90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rPr>
              <a:t>迁移仍需复制、核对与路由切换。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7883862-9988-4C2F-A019-710A3FF74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8286750"/>
            <a:ext cx="91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3150" b="1">
                <a:solidFill>
                  <a:srgbClr val="2463FF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3150" b="1">
                <a:solidFill>
                  <a:srgbClr val="2463FF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150" b="1">
                <a:solidFill>
                  <a:srgbClr val="2463FF"/>
                </a:solidFill>
                <a:latin typeface="Arial Unicode MS"/>
                <a:ea typeface="Arial Unicode MS"/>
                <a:cs typeface="Arial Unicode MS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46A754B-B8C7-4DA0-A2F5-BDFC1E82C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77700" y="8286750"/>
            <a:ext cx="10877550" cy="2362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390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390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90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rPr>
              <a:t>虚拟节点改善分布，</a:t>
            </a:r>
          </a:p>
          <a:p xmlns:a="http://schemas.openxmlformats.org/drawingml/2006/main">
            <a:pPr algn="l">
              <a:defRPr sz="390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90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rPr>
              <a:t>单个热点键仍需单独处理。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72A3B28-3B03-46B2-94E5-3CEE6792C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11925300"/>
            <a:ext cx="2209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28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28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8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rPr>
              <a:t>节点删除时，原区间转移到后继节点。复制策略需要另外定义。</a:t>
            </a:r>
          </a:p>
        </p:txBody>
      </p:sp>
    </p:spTree>
    <p:extLst>
      <p:ext uri="{BB962C8B-B14F-4D97-AF65-F5344CB8AC3E}">
        <p14:creationId xmlns:p14="http://schemas.microsoft.com/office/powerpoint/2010/main" val="123868963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BD7F4BB-F866-4540-95E0-FADCE553E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57200"/>
            <a:ext cx="227076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6300" b="0">
                <a:solidFill>
                  <a:srgbClr val="202B40"/>
                </a:solidFill>
                <a:latin typeface="Songti SC"/>
                <a:ea typeface="Songti SC"/>
                <a:cs typeface="Songti SC"/>
              </a:defRPr>
            </a:defPPr>
          </a:lstStyle>
          <a:p xmlns:a="http://schemas.openxmlformats.org/drawingml/2006/main">
            <a:pPr algn="l">
              <a:defRPr sz="6300" b="0">
                <a:solidFill>
                  <a:srgbClr val="202B40"/>
                </a:solidFill>
                <a:latin typeface="Songti SC"/>
                <a:ea typeface="Songti SC"/>
                <a:cs typeface="Songti SC"/>
              </a:defRPr>
            </a:pPr>
            <a:r>
              <a:rPr sz="6300" b="0">
                <a:solidFill>
                  <a:srgbClr val="202B40"/>
                </a:solidFill>
                <a:latin typeface="Songti SC"/>
                <a:ea typeface="Songti SC"/>
                <a:cs typeface="Songti SC"/>
              </a:rPr>
              <a:t>副本复制：单主、多主与无主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7F91AD5-60FC-4035-870F-3B8AA7477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676400"/>
            <a:ext cx="22707600" cy="2667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463FF"/>
          </a:solidFill>
          <a:ln xmlns:a="http://schemas.openxmlformats.org/drawingml/2006/main" w="1905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1499C23-957E-410C-A132-BE55ACD03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3220700"/>
            <a:ext cx="1238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6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16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rPr>
              <a:t>wxquare.github.io  ·  DDIA 读书分享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82978ED-B1C2-4EEB-946E-1D3C9476C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869400" y="13220700"/>
            <a:ext cx="16383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r">
              <a:defRPr sz="16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r">
              <a:defRPr sz="16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rPr>
              <a:t>11 / 18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21E828-E00A-4C8F-AA08-92CBF0C3B241}"/>
              </a:ext>
            </a:extLst>
          </p:cNvPr>
          <p:cNvGraphicFramePr/>
          <p:nvPr/>
        </p:nvGraphicFramePr>
        <p:xfrm>
          <a:off xmlns:a="http://schemas.openxmlformats.org/drawingml/2006/main" x="1143000" y="2857500"/>
          <a:ext xmlns:a="http://schemas.openxmlformats.org/drawingml/2006/main" cx="22098000" cy="62865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000500"/>
                <a:gridCol w="8572500"/>
                <a:gridCol w="9525000"/>
              </a:tblGrid>
              <a:tr h="1571625">
                <a:tc>
                  <a:txBody>
                    <a:bodyPr lIns="171450" tIns="171450" rIns="171450" bIns="171450"/>
                    <a:lstStyle/>
                    <a:p>
                      <a:r>
                        <a:rPr sz="3450" b="1">
                          <a:solidFill>
                            <a:srgbClr val="2463FF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模式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BD5E1"/>
                      </a:solidFill>
                      <a:prstDash val="solid"/>
                    </a:lnL>
                    <a:lnR w="9525">
                      <a:solidFill>
                        <a:srgbClr val="CBD5E1"/>
                      </a:solidFill>
                      <a:prstDash val="solid"/>
                    </a:lnR>
                    <a:lnT w="9525">
                      <a:solidFill>
                        <a:srgbClr val="CBD5E1"/>
                      </a:solidFill>
                      <a:prstDash val="solid"/>
                    </a:lnT>
                    <a:lnB w="9525">
                      <a:solidFill>
                        <a:srgbClr val="CBD5E1"/>
                      </a:solidFill>
                      <a:prstDash val="solid"/>
                    </a:lnB>
                    <a:solidFill>
                      <a:srgbClr val="EEF4FF"/>
                    </a:solidFill>
                  </a:tcPr>
                </a:tc>
                <a:tc>
                  <a:txBody>
                    <a:bodyPr lIns="171450" tIns="171450" rIns="171450" bIns="171450"/>
                    <a:lstStyle/>
                    <a:p>
                      <a:r>
                        <a:rPr sz="3450" b="1">
                          <a:solidFill>
                            <a:srgbClr val="2463FF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常见用途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BD5E1"/>
                      </a:solidFill>
                      <a:prstDash val="solid"/>
                    </a:lnR>
                    <a:lnT w="9525">
                      <a:solidFill>
                        <a:srgbClr val="CBD5E1"/>
                      </a:solidFill>
                      <a:prstDash val="solid"/>
                    </a:lnT>
                    <a:lnB w="9525">
                      <a:solidFill>
                        <a:srgbClr val="CBD5E1"/>
                      </a:solidFill>
                      <a:prstDash val="solid"/>
                    </a:lnB>
                    <a:solidFill>
                      <a:srgbClr val="EEF4FF"/>
                    </a:solidFill>
                  </a:tcPr>
                </a:tc>
                <a:tc>
                  <a:txBody>
                    <a:bodyPr lIns="171450" tIns="171450" rIns="171450" bIns="171450"/>
                    <a:lstStyle/>
                    <a:p>
                      <a:r>
                        <a:rPr sz="3450" b="1">
                          <a:solidFill>
                            <a:srgbClr val="2463FF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需要承担的责任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BD5E1"/>
                      </a:solidFill>
                      <a:prstDash val="solid"/>
                    </a:lnR>
                    <a:lnT w="9525">
                      <a:solidFill>
                        <a:srgbClr val="CBD5E1"/>
                      </a:solidFill>
                      <a:prstDash val="solid"/>
                    </a:lnT>
                    <a:lnB w="9525">
                      <a:solidFill>
                        <a:srgbClr val="CBD5E1"/>
                      </a:solidFill>
                      <a:prstDash val="solid"/>
                    </a:lnB>
                    <a:solidFill>
                      <a:srgbClr val="EEF4FF"/>
                    </a:solidFill>
                  </a:tcPr>
                </a:tc>
              </a:tr>
              <a:tr h="1571625">
                <a:tc>
                  <a:txBody>
                    <a:bodyPr lIns="171450" tIns="171450" rIns="171450" bIns="171450"/>
                    <a:lstStyle/>
                    <a:p>
                      <a:r>
                        <a:rPr sz="3450" b="0">
                          <a:solidFill>
                            <a:srgbClr val="202B40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单领导者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BD5E1"/>
                      </a:solidFill>
                      <a:prstDash val="solid"/>
                    </a:lnL>
                    <a:lnR w="9525">
                      <a:solidFill>
                        <a:srgbClr val="CBD5E1"/>
                      </a:solidFill>
                      <a:prstDash val="solid"/>
                    </a:lnR>
                    <a:lnB w="9525">
                      <a:solidFill>
                        <a:srgbClr val="CBD5E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71450" tIns="171450" rIns="171450" bIns="171450"/>
                    <a:lstStyle/>
                    <a:p>
                      <a:r>
                        <a:rPr sz="3450" b="0">
                          <a:solidFill>
                            <a:srgbClr val="202B40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集中写入，副本分担读取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BD5E1"/>
                      </a:solidFill>
                      <a:prstDash val="solid"/>
                    </a:lnR>
                    <a:lnB w="9525">
                      <a:solidFill>
                        <a:srgbClr val="CBD5E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71450" tIns="171450" rIns="171450" bIns="171450"/>
                    <a:lstStyle/>
                    <a:p>
                      <a:r>
                        <a:rPr sz="3450" b="0">
                          <a:solidFill>
                            <a:srgbClr val="202B40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复制延迟、故障切换与旧主隔离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BD5E1"/>
                      </a:solidFill>
                      <a:prstDash val="solid"/>
                    </a:lnR>
                    <a:lnB w="9525">
                      <a:solidFill>
                        <a:srgbClr val="CBD5E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1571625">
                <a:tc>
                  <a:txBody>
                    <a:bodyPr lIns="171450" tIns="171450" rIns="171450" bIns="171450"/>
                    <a:lstStyle/>
                    <a:p>
                      <a:r>
                        <a:rPr sz="3450" b="0">
                          <a:solidFill>
                            <a:srgbClr val="202B40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多领导者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BD5E1"/>
                      </a:solidFill>
                      <a:prstDash val="solid"/>
                    </a:lnL>
                    <a:lnR w="9525">
                      <a:solidFill>
                        <a:srgbClr val="CBD5E1"/>
                      </a:solidFill>
                      <a:prstDash val="solid"/>
                    </a:lnR>
                    <a:lnB w="9525">
                      <a:solidFill>
                        <a:srgbClr val="CBD5E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71450" tIns="171450" rIns="171450" bIns="171450"/>
                    <a:lstStyle/>
                    <a:p>
                      <a:r>
                        <a:rPr sz="3450" b="0">
                          <a:solidFill>
                            <a:srgbClr val="202B40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多地域写入、离线协作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BD5E1"/>
                      </a:solidFill>
                      <a:prstDash val="solid"/>
                    </a:lnR>
                    <a:lnB w="9525">
                      <a:solidFill>
                        <a:srgbClr val="CBD5E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71450" tIns="171450" rIns="171450" bIns="171450"/>
                    <a:lstStyle/>
                    <a:p>
                      <a:r>
                        <a:rPr sz="3450" b="0">
                          <a:solidFill>
                            <a:srgbClr val="202B40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冲突检测、合并规则与因果关系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BD5E1"/>
                      </a:solidFill>
                      <a:prstDash val="solid"/>
                    </a:lnR>
                    <a:lnB w="9525">
                      <a:solidFill>
                        <a:srgbClr val="CBD5E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1571625">
                <a:tc>
                  <a:txBody>
                    <a:bodyPr lIns="171450" tIns="171450" rIns="171450" bIns="171450"/>
                    <a:lstStyle/>
                    <a:p>
                      <a:r>
                        <a:rPr sz="3450" b="0">
                          <a:solidFill>
                            <a:srgbClr val="202B40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无领导者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BD5E1"/>
                      </a:solidFill>
                      <a:prstDash val="solid"/>
                    </a:lnL>
                    <a:lnR w="9525">
                      <a:solidFill>
                        <a:srgbClr val="CBD5E1"/>
                      </a:solidFill>
                      <a:prstDash val="solid"/>
                    </a:lnR>
                    <a:lnB w="9525">
                      <a:solidFill>
                        <a:srgbClr val="CBD5E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71450" tIns="171450" rIns="171450" bIns="171450"/>
                    <a:lstStyle/>
                    <a:p>
                      <a:r>
                        <a:rPr sz="3450" b="0">
                          <a:solidFill>
                            <a:srgbClr val="202B40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Dynamo 风格的副本读写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BD5E1"/>
                      </a:solidFill>
                      <a:prstDash val="solid"/>
                    </a:lnR>
                    <a:lnB w="9525">
                      <a:solidFill>
                        <a:srgbClr val="CBD5E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71450" tIns="171450" rIns="171450" bIns="171450"/>
                    <a:lstStyle/>
                    <a:p>
                      <a:r>
                        <a:rPr sz="3450" b="0">
                          <a:solidFill>
                            <a:srgbClr val="202B40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版本比较、读修复与反熵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BD5E1"/>
                      </a:solidFill>
                      <a:prstDash val="solid"/>
                    </a:lnR>
                    <a:lnB w="9525">
                      <a:solidFill>
                        <a:srgbClr val="CBD5E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3F2E0CA-6D57-403A-A79A-C9DAB7618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10172700"/>
            <a:ext cx="2209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4050" b="1">
                <a:solidFill>
                  <a:srgbClr val="2463FF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4050" b="1">
                <a:solidFill>
                  <a:srgbClr val="2463FF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4050" b="1">
                <a:solidFill>
                  <a:srgbClr val="2463FF"/>
                </a:solidFill>
                <a:latin typeface="Arial Unicode MS"/>
                <a:ea typeface="Arial Unicode MS"/>
                <a:cs typeface="Arial Unicode MS"/>
              </a:rPr>
              <a:t>Quorum：读集合与写集合需要交叠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84C3BB-A347-4DA6-B858-478F8D0F5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11201400"/>
            <a:ext cx="220980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345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345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45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rPr>
              <a:t>即使 R + W &gt; N，仍要核对 sloppy quorum、并发写入、故障与版本处理。</a:t>
            </a:r>
          </a:p>
        </p:txBody>
      </p:sp>
    </p:spTree>
    <p:extLst>
      <p:ext uri="{BB962C8B-B14F-4D97-AF65-F5344CB8AC3E}">
        <p14:creationId xmlns:p14="http://schemas.microsoft.com/office/powerpoint/2010/main" val="2108542572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cxnSp>
        <p:nvCxn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F293788-8446-4881-B524-2BA44B942347}"/>
              </a:ext>
            </a:extLst>
          </p:cNvPr>
          <p:cNvCxnSpPr>
            <a:stCxn xmlns:a="http://schemas.openxmlformats.org/drawingml/2006/main" id="7" idx="3"/>
            <a:endCxn xmlns:a="http://schemas.openxmlformats.org/drawingml/2006/main" id="9" idx="1"/>
          </p:cNvCxnSpPr>
          <p:nvPr/>
        </p:nvCxnSpPr>
        <p:spPr>
          <a:xfrm xmlns:a="http://schemas.openxmlformats.org/drawingml/2006/main">
            <a:off x="12954000" y="6115050"/>
            <a:ext cx="4381500" cy="0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677A96"/>
            </a:solidFill>
            <a:prstDash val="solid"/>
            <a:tailEnd type="arrow" w="med" len="med"/>
          </a:ln>
        </p:spPr>
      </p:cxnSp>
      <p:cxnSp>
        <p:nvCxn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2CDF69E-5BE3-4DC7-9D7F-4907E0967676}"/>
              </a:ext>
            </a:extLst>
          </p:cNvPr>
          <p:cNvCxnSpPr>
            <a:stCxn xmlns:a="http://schemas.openxmlformats.org/drawingml/2006/main" id="6" idx="3"/>
            <a:endCxn xmlns:a="http://schemas.openxmlformats.org/drawingml/2006/main" id="8" idx="1"/>
          </p:cNvCxnSpPr>
          <p:nvPr/>
        </p:nvCxnSpPr>
        <p:spPr>
          <a:xfrm xmlns:a="http://schemas.openxmlformats.org/drawingml/2006/main">
            <a:off x="12954000" y="3562350"/>
            <a:ext cx="4381500" cy="0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677A96"/>
            </a:solidFill>
            <a:prstDash val="solid"/>
            <a:tailEnd type="arrow" w="med" len="med"/>
          </a:ln>
        </p:spPr>
      </p:cxnSp>
      <p:cxnSp>
        <p:nvCxn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C616D2E-8550-4877-B456-50FCE215CA51}"/>
              </a:ext>
            </a:extLst>
          </p:cNvPr>
          <p:cNvCxnSpPr>
            <a:stCxn xmlns:a="http://schemas.openxmlformats.org/drawingml/2006/main" id="5" idx="3"/>
            <a:endCxn xmlns:a="http://schemas.openxmlformats.org/drawingml/2006/main" id="7" idx="1"/>
          </p:cNvCxnSpPr>
          <p:nvPr/>
        </p:nvCxnSpPr>
        <p:spPr>
          <a:xfrm xmlns:a="http://schemas.openxmlformats.org/drawingml/2006/main">
            <a:off x="6000750" y="4286250"/>
            <a:ext cx="2381250" cy="1828800"/>
          </a:xfrm>
          <a:prstGeom xmlns:a="http://schemas.openxmlformats.org/drawingml/2006/main" prst="bentConnector3">
            <a:avLst>
              <a:gd name="adj1" fmla="val 50000"/>
            </a:avLst>
          </a:prstGeom>
          <a:ln xmlns:a="http://schemas.openxmlformats.org/drawingml/2006/main" w="28575">
            <a:solidFill>
              <a:srgbClr val="677A96"/>
            </a:solidFill>
            <a:prstDash val="solid"/>
            <a:tailEnd type="arrow" w="med" len="med"/>
          </a:ln>
        </p:spPr>
      </p:cxnSp>
      <p:cxnSp>
        <p:nvCxn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B3139E4-138F-436A-B068-F13EBCF62077}"/>
              </a:ext>
            </a:extLst>
          </p:cNvPr>
          <p:cNvCxnSpPr>
            <a:stCxn xmlns:a="http://schemas.openxmlformats.org/drawingml/2006/main" id="5" idx="3"/>
            <a:endCxn xmlns:a="http://schemas.openxmlformats.org/drawingml/2006/main" id="6" idx="1"/>
          </p:cNvCxnSpPr>
          <p:nvPr/>
        </p:nvCxnSpPr>
        <p:spPr>
          <a:xfrm xmlns:a="http://schemas.openxmlformats.org/drawingml/2006/main" flipV="1">
            <a:off x="6000750" y="3562350"/>
            <a:ext cx="2381250" cy="723900"/>
          </a:xfrm>
          <a:prstGeom xmlns:a="http://schemas.openxmlformats.org/drawingml/2006/main" prst="bentConnector3">
            <a:avLst>
              <a:gd name="adj1" fmla="val 50000"/>
            </a:avLst>
          </a:prstGeom>
          <a:ln xmlns:a="http://schemas.openxmlformats.org/drawingml/2006/main" w="28575">
            <a:solidFill>
              <a:srgbClr val="677A96"/>
            </a:solidFill>
            <a:prstDash val="solid"/>
            <a:tailEnd type="arrow" w="med" len="med"/>
          </a:ln>
        </p:spPr>
      </p:cxn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DBC1BD4-1D9D-4F8F-9441-328BCE140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57200"/>
            <a:ext cx="227076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6300" b="0">
                <a:solidFill>
                  <a:srgbClr val="202B40"/>
                </a:solidFill>
                <a:latin typeface="Songti SC"/>
                <a:ea typeface="Songti SC"/>
                <a:cs typeface="Songti SC"/>
              </a:defRPr>
            </a:defPPr>
          </a:lstStyle>
          <a:p xmlns:a="http://schemas.openxmlformats.org/drawingml/2006/main">
            <a:pPr algn="l">
              <a:defRPr sz="6300" b="0">
                <a:solidFill>
                  <a:srgbClr val="202B40"/>
                </a:solidFill>
                <a:latin typeface="Songti SC"/>
                <a:ea typeface="Songti SC"/>
                <a:cs typeface="Songti SC"/>
              </a:defRPr>
            </a:pPr>
            <a:r>
              <a:rPr sz="6300" b="0">
                <a:solidFill>
                  <a:srgbClr val="202B40"/>
                </a:solidFill>
                <a:latin typeface="Songti SC"/>
                <a:ea typeface="Songti SC"/>
                <a:cs typeface="Songti SC"/>
              </a:rPr>
              <a:t>MySQL：分片、复制与故障切换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15AECE-F12E-4A06-8481-A9A4F90DC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676400"/>
            <a:ext cx="22707600" cy="2667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463FF"/>
          </a:solidFill>
          <a:ln xmlns:a="http://schemas.openxmlformats.org/drawingml/2006/main" w="1905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224F55F-4ADA-4F05-8A55-975CD2DF4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3220700"/>
            <a:ext cx="1238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6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16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rPr>
              <a:t>wxquare.github.io  ·  DDIA 读书分享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BCF260-699C-4BBD-9D3B-FEFF2A4B6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869400" y="13220700"/>
            <a:ext cx="16383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r">
              <a:defRPr sz="16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r">
              <a:defRPr sz="16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rPr>
              <a:t>12 / 18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BA54E2E-5588-452E-9393-2DCAEAF8F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429000"/>
            <a:ext cx="48577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4FF"/>
          </a:solidFill>
          <a:ln xmlns:a="http://schemas.openxmlformats.org/drawingml/2006/main" w="22860">
            <a:solidFill>
              <a:srgbClr val="2463FF"/>
            </a:solidFill>
            <a:prstDash val="solid"/>
          </a:ln>
        </p:spPr>
        <p:txBody>
          <a:bodyPr xmlns:a="http://schemas.openxmlformats.org/drawingml/2006/main" lIns="114300" tIns="114300" rIns="114300" bIns="114300" anchor="ctr"/>
          <a:lstStyle xmlns:a="http://schemas.openxmlformats.org/drawingml/2006/main">
            <a:defPPr algn="ctr">
              <a:def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ctr">
              <a:def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rPr>
              <a:t>应用 / 分片路由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DB2862E-DF9C-4614-B3CB-54BC4546C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895600"/>
            <a:ext cx="4572000" cy="133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4FF"/>
          </a:solidFill>
          <a:ln xmlns:a="http://schemas.openxmlformats.org/drawingml/2006/main" w="22860">
            <a:solidFill>
              <a:srgbClr val="2463FF"/>
            </a:solidFill>
            <a:prstDash val="solid"/>
          </a:ln>
        </p:spPr>
        <p:txBody>
          <a:bodyPr xmlns:a="http://schemas.openxmlformats.org/drawingml/2006/main" lIns="114300" tIns="114300" rIns="114300" bIns="114300" anchor="ctr"/>
          <a:lstStyle xmlns:a="http://schemas.openxmlformats.org/drawingml/2006/main">
            <a:defPPr algn="ctr">
              <a:def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ctr">
              <a:def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rPr>
              <a:t>分片 A 主库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1283426-13F3-4738-A3E1-1D8FF9A2E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5448300"/>
            <a:ext cx="4572000" cy="133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4FF"/>
          </a:solidFill>
          <a:ln xmlns:a="http://schemas.openxmlformats.org/drawingml/2006/main" w="22860">
            <a:solidFill>
              <a:srgbClr val="2463FF"/>
            </a:solidFill>
            <a:prstDash val="solid"/>
          </a:ln>
        </p:spPr>
        <p:txBody>
          <a:bodyPr xmlns:a="http://schemas.openxmlformats.org/drawingml/2006/main" lIns="114300" tIns="114300" rIns="114300" bIns="114300" anchor="ctr"/>
          <a:lstStyle xmlns:a="http://schemas.openxmlformats.org/drawingml/2006/main">
            <a:defPPr algn="ctr">
              <a:def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ctr">
              <a:def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rPr>
              <a:t>分片 B 主库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79594C3-8D32-4D7B-9C2F-59909B5CD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335500" y="2895600"/>
            <a:ext cx="5048250" cy="133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2860">
            <a:solidFill>
              <a:srgbClr val="2463FF"/>
            </a:solidFill>
            <a:prstDash val="solid"/>
          </a:ln>
        </p:spPr>
        <p:txBody>
          <a:bodyPr xmlns:a="http://schemas.openxmlformats.org/drawingml/2006/main" lIns="114300" tIns="114300" rIns="114300" bIns="114300" anchor="ctr"/>
          <a:lstStyle xmlns:a="http://schemas.openxmlformats.org/drawingml/2006/main">
            <a:defPPr algn="ctr">
              <a:def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ctr">
              <a:def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rPr>
              <a:t>A 的只读副本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1E1BE1C-E77B-4417-9C7F-4F3919198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335500" y="5448300"/>
            <a:ext cx="5048250" cy="133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2860">
            <a:solidFill>
              <a:srgbClr val="2463FF"/>
            </a:solidFill>
            <a:prstDash val="solid"/>
          </a:ln>
        </p:spPr>
        <p:txBody>
          <a:bodyPr xmlns:a="http://schemas.openxmlformats.org/drawingml/2006/main" lIns="114300" tIns="114300" rIns="114300" bIns="114300" anchor="ctr"/>
          <a:lstStyle xmlns:a="http://schemas.openxmlformats.org/drawingml/2006/main">
            <a:defPPr algn="ctr">
              <a:def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ctr">
              <a:def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rPr>
              <a:t>B 的只读副本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7504F96-2734-4291-B52A-D3BD76C55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5772150"/>
            <a:ext cx="57150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330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330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rPr>
              <a:t>按业务键选择分片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9D0F33C-A151-4D36-B69E-FD6CA1AF0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116050" y="2667000"/>
            <a:ext cx="2476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330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330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rPr>
              <a:t>复制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AFE0EE5-A92D-40A6-BFD4-D1DD2F08E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7905750"/>
            <a:ext cx="91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3150" b="1">
                <a:solidFill>
                  <a:srgbClr val="2463FF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3150" b="1">
                <a:solidFill>
                  <a:srgbClr val="2463FF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150" b="1">
                <a:solidFill>
                  <a:srgbClr val="2463FF"/>
                </a:solidFill>
                <a:latin typeface="Arial Unicode MS"/>
                <a:ea typeface="Arial Unicode MS"/>
                <a:cs typeface="Arial Unicode MS"/>
              </a:rPr>
              <a:t>01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6338AB9-9BE3-4082-94B4-210C93CD4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62200" y="7905750"/>
            <a:ext cx="2087880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375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375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75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rPr>
              <a:t>增加副本主要提升可接受陈旧数据的读取能力。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FAEC9EA-8147-4F64-9692-78F16FF8B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9315450"/>
            <a:ext cx="91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3150" b="1">
                <a:solidFill>
                  <a:srgbClr val="2463FF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3150" b="1">
                <a:solidFill>
                  <a:srgbClr val="2463FF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150" b="1">
                <a:solidFill>
                  <a:srgbClr val="2463FF"/>
                </a:solidFill>
                <a:latin typeface="Arial Unicode MS"/>
                <a:ea typeface="Arial Unicode MS"/>
                <a:cs typeface="Arial Unicode MS"/>
              </a:rPr>
              <a:t>02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F976CA0-728C-46DD-9D58-757CF0B54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62200" y="9315450"/>
            <a:ext cx="2087880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375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375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75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rPr>
              <a:t>异步复制可能丢失尚未复制的已确认写入。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351F190-1F0C-4510-BBA3-FB9D79ACA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10725150"/>
            <a:ext cx="91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3150" b="1">
                <a:solidFill>
                  <a:srgbClr val="2463FF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3150" b="1">
                <a:solidFill>
                  <a:srgbClr val="2463FF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150" b="1">
                <a:solidFill>
                  <a:srgbClr val="2463FF"/>
                </a:solidFill>
                <a:latin typeface="Arial Unicode MS"/>
                <a:ea typeface="Arial Unicode MS"/>
                <a:cs typeface="Arial Unicode MS"/>
              </a:rPr>
              <a:t>03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A0BB161-F431-48A2-B59F-627DF18D0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62200" y="10725150"/>
            <a:ext cx="2087880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375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375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75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rPr>
              <a:t>切换需隔离旧主，核对数据，并处理结果未知与重试。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72A0B25-4076-406B-B03B-2CA587026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11925300"/>
            <a:ext cx="2209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28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28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8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rPr>
              <a:t>半同步确认不等于副本已执行事务。备份、复制与故障恢复需要分别设计。</a:t>
            </a:r>
          </a:p>
        </p:txBody>
      </p:sp>
    </p:spTree>
    <p:extLst>
      <p:ext uri="{BB962C8B-B14F-4D97-AF65-F5344CB8AC3E}">
        <p14:creationId xmlns:p14="http://schemas.microsoft.com/office/powerpoint/2010/main" val="784331573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cxnSp>
        <p:nvCxn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D4F3164-5484-4914-9E65-C6F2C3CACE76}"/>
              </a:ext>
            </a:extLst>
          </p:cNvPr>
          <p:cNvCxnSpPr>
            <a:stCxn xmlns:a="http://schemas.openxmlformats.org/drawingml/2006/main" id="9" idx="0"/>
            <a:endCxn xmlns:a="http://schemas.openxmlformats.org/drawingml/2006/main" id="6" idx="2"/>
          </p:cNvCxnSpPr>
          <p:nvPr/>
        </p:nvCxnSpPr>
        <p:spPr>
          <a:xfrm xmlns:a="http://schemas.openxmlformats.org/drawingml/2006/main" flipV="1">
            <a:off x="11601450" y="4800600"/>
            <a:ext cx="0" cy="1809750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677A96"/>
            </a:solidFill>
            <a:prstDash val="solid"/>
            <a:tailEnd type="arrow" w="med" len="med"/>
          </a:ln>
        </p:spPr>
      </p:cxnSp>
      <p:cxnSp>
        <p:nvCxn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A083E82-BD88-4D5C-8CAC-880D45AD1F34}"/>
              </a:ext>
            </a:extLst>
          </p:cNvPr>
          <p:cNvCxnSpPr>
            <a:stCxn xmlns:a="http://schemas.openxmlformats.org/drawingml/2006/main" id="6" idx="3"/>
            <a:endCxn xmlns:a="http://schemas.openxmlformats.org/drawingml/2006/main" id="8" idx="1"/>
          </p:cNvCxnSpPr>
          <p:nvPr/>
        </p:nvCxnSpPr>
        <p:spPr>
          <a:xfrm xmlns:a="http://schemas.openxmlformats.org/drawingml/2006/main">
            <a:off x="14173200" y="4057650"/>
            <a:ext cx="3352800" cy="2752725"/>
          </a:xfrm>
          <a:prstGeom xmlns:a="http://schemas.openxmlformats.org/drawingml/2006/main" prst="bentConnector3">
            <a:avLst>
              <a:gd name="adj1" fmla="val 50000"/>
            </a:avLst>
          </a:prstGeom>
          <a:ln xmlns:a="http://schemas.openxmlformats.org/drawingml/2006/main" w="28575">
            <a:solidFill>
              <a:srgbClr val="677A96"/>
            </a:solidFill>
            <a:prstDash val="solid"/>
            <a:tailEnd type="arrow" w="med" len="med"/>
          </a:ln>
        </p:spPr>
      </p:cxnSp>
      <p:cxnSp>
        <p:nvCxn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5C166D3-B722-421E-8453-2E600B58BE22}"/>
              </a:ext>
            </a:extLst>
          </p:cNvPr>
          <p:cNvCxnSpPr>
            <a:stCxn xmlns:a="http://schemas.openxmlformats.org/drawingml/2006/main" id="6" idx="3"/>
            <a:endCxn xmlns:a="http://schemas.openxmlformats.org/drawingml/2006/main" id="7" idx="1"/>
          </p:cNvCxnSpPr>
          <p:nvPr/>
        </p:nvCxnSpPr>
        <p:spPr>
          <a:xfrm xmlns:a="http://schemas.openxmlformats.org/drawingml/2006/main" flipV="1">
            <a:off x="14173200" y="3914775"/>
            <a:ext cx="3352800" cy="142875"/>
          </a:xfrm>
          <a:prstGeom xmlns:a="http://schemas.openxmlformats.org/drawingml/2006/main" prst="bentConnector3">
            <a:avLst>
              <a:gd name="adj1" fmla="val 50000"/>
            </a:avLst>
          </a:prstGeom>
          <a:ln xmlns:a="http://schemas.openxmlformats.org/drawingml/2006/main" w="28575">
            <a:solidFill>
              <a:srgbClr val="677A96"/>
            </a:solidFill>
            <a:prstDash val="solid"/>
            <a:tailEnd type="arrow" w="med" len="med"/>
          </a:ln>
        </p:spPr>
      </p:cxnSp>
      <p:cxnSp>
        <p:nvCxn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5354F29-5C20-48B1-A144-9393E02F4338}"/>
              </a:ext>
            </a:extLst>
          </p:cNvPr>
          <p:cNvCxnSpPr>
            <a:stCxn xmlns:a="http://schemas.openxmlformats.org/drawingml/2006/main" id="5" idx="3"/>
            <a:endCxn xmlns:a="http://schemas.openxmlformats.org/drawingml/2006/main" id="6" idx="1"/>
          </p:cNvCxnSpPr>
          <p:nvPr/>
        </p:nvCxnSpPr>
        <p:spPr>
          <a:xfrm xmlns:a="http://schemas.openxmlformats.org/drawingml/2006/main">
            <a:off x="6000750" y="4057650"/>
            <a:ext cx="3028950" cy="0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677A96"/>
            </a:solidFill>
            <a:prstDash val="solid"/>
            <a:tailEnd type="arrow" w="med" len="med"/>
          </a:ln>
        </p:spPr>
      </p:cxn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AC9F144-CDC8-48FA-A3BE-B08A728D5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57200"/>
            <a:ext cx="227076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6300" b="0">
                <a:solidFill>
                  <a:srgbClr val="202B40"/>
                </a:solidFill>
                <a:latin typeface="Songti SC"/>
                <a:ea typeface="Songti SC"/>
                <a:cs typeface="Songti SC"/>
              </a:defRPr>
            </a:defPPr>
          </a:lstStyle>
          <a:p xmlns:a="http://schemas.openxmlformats.org/drawingml/2006/main">
            <a:pPr algn="l">
              <a:defRPr sz="6300" b="0">
                <a:solidFill>
                  <a:srgbClr val="202B40"/>
                </a:solidFill>
                <a:latin typeface="Songti SC"/>
                <a:ea typeface="Songti SC"/>
                <a:cs typeface="Songti SC"/>
              </a:defRPr>
            </a:pPr>
            <a:r>
              <a:rPr sz="6300" b="0">
                <a:solidFill>
                  <a:srgbClr val="202B40"/>
                </a:solidFill>
                <a:latin typeface="Songti SC"/>
                <a:ea typeface="Songti SC"/>
                <a:cs typeface="Songti SC"/>
              </a:rPr>
              <a:t>Codis：代理路由与逻辑槽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25B58F-BFFC-4E3A-986D-390AC7B97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676400"/>
            <a:ext cx="22707600" cy="2667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463FF"/>
          </a:solidFill>
          <a:ln xmlns:a="http://schemas.openxmlformats.org/drawingml/2006/main" w="1905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46D8F4D-7F6D-4279-A672-DFBEB68B9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3220700"/>
            <a:ext cx="1238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6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16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rPr>
              <a:t>wxquare.github.io  ·  DDIA 读书分享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23070B5-B2A4-4A69-AC9C-58E58235E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869400" y="13220700"/>
            <a:ext cx="16383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r">
              <a:defRPr sz="16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r">
              <a:defRPr sz="16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rPr>
              <a:t>13 / 18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29365A9-0610-4E8E-881A-832C800C7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314700"/>
            <a:ext cx="4857750" cy="1485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2860">
            <a:solidFill>
              <a:srgbClr val="2463FF"/>
            </a:solidFill>
            <a:prstDash val="solid"/>
          </a:ln>
        </p:spPr>
        <p:txBody>
          <a:bodyPr xmlns:a="http://schemas.openxmlformats.org/drawingml/2006/main" lIns="114300" tIns="114300" rIns="114300" bIns="114300" anchor="ctr"/>
          <a:lstStyle xmlns:a="http://schemas.openxmlformats.org/drawingml/2006/main">
            <a:defPPr algn="ctr">
              <a:def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ctr">
              <a:def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rPr>
              <a:t>Redis 客户端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FF75F1-9033-48E8-94D9-FDB70A8FE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3314700"/>
            <a:ext cx="5143500" cy="1485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4FF"/>
          </a:solidFill>
          <a:ln xmlns:a="http://schemas.openxmlformats.org/drawingml/2006/main" w="22860">
            <a:solidFill>
              <a:srgbClr val="2463FF"/>
            </a:solidFill>
            <a:prstDash val="solid"/>
          </a:ln>
        </p:spPr>
        <p:txBody>
          <a:bodyPr xmlns:a="http://schemas.openxmlformats.org/drawingml/2006/main" lIns="114300" tIns="114300" rIns="114300" bIns="114300" anchor="ctr"/>
          <a:lstStyle xmlns:a="http://schemas.openxmlformats.org/drawingml/2006/main">
            <a:defPPr algn="ctr">
              <a:def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ctr">
              <a:def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rPr>
              <a:t>Codis Proxy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3EAD66A-5A8B-4D54-B82B-D1FE82D12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0" y="2914650"/>
            <a:ext cx="5410200" cy="2000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2860">
            <a:solidFill>
              <a:srgbClr val="2463FF"/>
            </a:solidFill>
            <a:prstDash val="solid"/>
          </a:ln>
        </p:spPr>
        <p:txBody>
          <a:bodyPr xmlns:a="http://schemas.openxmlformats.org/drawingml/2006/main" lIns="114300" tIns="114300" rIns="114300" bIns="114300" anchor="ctr"/>
          <a:lstStyle xmlns:a="http://schemas.openxmlformats.org/drawingml/2006/main">
            <a:defPPr algn="ctr">
              <a:def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ctr">
              <a:def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rPr>
              <a:t>Redis Group A</a:t>
            </a:r>
          </a:p>
          <a:p xmlns:a="http://schemas.openxmlformats.org/drawingml/2006/main">
            <a:pPr algn="ctr">
              <a:def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rPr>
              <a:t>主节点与副本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690164A-C560-4D88-94E9-CC8FF27A4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0" y="5810250"/>
            <a:ext cx="5410200" cy="2000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2860">
            <a:solidFill>
              <a:srgbClr val="2463FF"/>
            </a:solidFill>
            <a:prstDash val="solid"/>
          </a:ln>
        </p:spPr>
        <p:txBody>
          <a:bodyPr xmlns:a="http://schemas.openxmlformats.org/drawingml/2006/main" lIns="114300" tIns="114300" rIns="114300" bIns="114300" anchor="ctr"/>
          <a:lstStyle xmlns:a="http://schemas.openxmlformats.org/drawingml/2006/main">
            <a:defPPr algn="ctr">
              <a:def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ctr">
              <a:def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rPr>
              <a:t>Redis Group B</a:t>
            </a:r>
          </a:p>
          <a:p xmlns:a="http://schemas.openxmlformats.org/drawingml/2006/main">
            <a:pPr algn="ctr">
              <a:def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rPr>
              <a:t>主节点与副本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1851186-B2DF-432E-A481-778EE0ED3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6610350"/>
            <a:ext cx="5143500" cy="1733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2860">
            <a:solidFill>
              <a:srgbClr val="2463FF"/>
            </a:solidFill>
            <a:prstDash val="solid"/>
          </a:ln>
        </p:spPr>
        <p:txBody>
          <a:bodyPr xmlns:a="http://schemas.openxmlformats.org/drawingml/2006/main" lIns="114300" tIns="114300" rIns="114300" bIns="114300" anchor="ctr"/>
          <a:lstStyle xmlns:a="http://schemas.openxmlformats.org/drawingml/2006/main">
            <a:defPPr algn="ctr">
              <a:def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ctr">
              <a:def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rPr>
              <a:t>路由元数据</a:t>
            </a:r>
          </a:p>
          <a:p xmlns:a="http://schemas.openxmlformats.org/drawingml/2006/main">
            <a:pPr algn="ctr">
              <a:def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rPr>
              <a:t>协调存储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7BA094A-2AB9-4B04-AF43-6C5F21D1B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4450" y="9144000"/>
            <a:ext cx="123825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3600" b="0">
                <a:solidFill>
                  <a:srgbClr val="2463FF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3600" b="0">
                <a:solidFill>
                  <a:srgbClr val="2463FF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600" b="0">
                <a:solidFill>
                  <a:srgbClr val="2463FF"/>
                </a:solidFill>
                <a:latin typeface="Arial Unicode MS"/>
                <a:ea typeface="Arial Unicode MS"/>
                <a:cs typeface="Arial Unicode MS"/>
              </a:rPr>
              <a:t>逻辑槽映射到 Group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A225694-30D3-4184-8E8F-6B7BAFAEC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10496550"/>
            <a:ext cx="219075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375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375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75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rPr>
              <a:t>应用与物理节点解耦，扩容时迁移槽内数据。</a:t>
            </a:r>
          </a:p>
          <a:p xmlns:a="http://schemas.openxmlformats.org/drawingml/2006/main">
            <a:pPr algn="l">
              <a:defRPr sz="375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75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rPr>
              <a:t>代理高可用、元数据一致性和复制可靠性需要分别评估。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9B69358-C882-448B-B76B-7C64D18F0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12172950"/>
            <a:ext cx="2209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28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28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8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rPr>
              <a:t>这是历史架构学习案例。生产选型应比较现有方案的维护状态与操作成本。</a:t>
            </a:r>
          </a:p>
        </p:txBody>
      </p:sp>
    </p:spTree>
    <p:extLst>
      <p:ext uri="{BB962C8B-B14F-4D97-AF65-F5344CB8AC3E}">
        <p14:creationId xmlns:p14="http://schemas.microsoft.com/office/powerpoint/2010/main" val="398440585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cxnSp>
        <p:nvCxn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A9C2497-5428-4425-9BAA-357558F77206}"/>
              </a:ext>
            </a:extLst>
          </p:cNvPr>
          <p:cNvCxnSpPr>
            <a:stCxn xmlns:a="http://schemas.openxmlformats.org/drawingml/2006/main" id="6" idx="2"/>
            <a:endCxn xmlns:a="http://schemas.openxmlformats.org/drawingml/2006/main" id="9" idx="0"/>
          </p:cNvCxnSpPr>
          <p:nvPr/>
        </p:nvCxnSpPr>
        <p:spPr>
          <a:xfrm xmlns:a="http://schemas.openxmlformats.org/drawingml/2006/main">
            <a:off x="11334750" y="4876800"/>
            <a:ext cx="0" cy="2228850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677A96"/>
            </a:solidFill>
            <a:prstDash val="solid"/>
            <a:tailEnd type="arrow" w="med" len="med"/>
          </a:ln>
        </p:spPr>
      </p:cxnSp>
      <p:cxnSp>
        <p:nvCxn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C54959A-C4F5-4E18-85A7-94E9FC534EC6}"/>
              </a:ext>
            </a:extLst>
          </p:cNvPr>
          <p:cNvCxnSpPr>
            <a:stCxn xmlns:a="http://schemas.openxmlformats.org/drawingml/2006/main" id="6" idx="3"/>
            <a:endCxn xmlns:a="http://schemas.openxmlformats.org/drawingml/2006/main" id="8" idx="1"/>
          </p:cNvCxnSpPr>
          <p:nvPr/>
        </p:nvCxnSpPr>
        <p:spPr>
          <a:xfrm xmlns:a="http://schemas.openxmlformats.org/drawingml/2006/main">
            <a:off x="14001750" y="4114800"/>
            <a:ext cx="4381500" cy="1771650"/>
          </a:xfrm>
          <a:prstGeom xmlns:a="http://schemas.openxmlformats.org/drawingml/2006/main" prst="bentConnector3">
            <a:avLst>
              <a:gd name="adj1" fmla="val 50000"/>
            </a:avLst>
          </a:prstGeom>
          <a:ln xmlns:a="http://schemas.openxmlformats.org/drawingml/2006/main" w="28575">
            <a:solidFill>
              <a:srgbClr val="677A96"/>
            </a:solidFill>
            <a:prstDash val="solid"/>
            <a:tailEnd type="arrow" w="med" len="med"/>
          </a:ln>
        </p:spPr>
      </p:cxnSp>
      <p:cxnSp>
        <p:nvCxn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13A4EA6-5FB2-42A9-90C9-9B0F78138E21}"/>
              </a:ext>
            </a:extLst>
          </p:cNvPr>
          <p:cNvCxnSpPr>
            <a:stCxn xmlns:a="http://schemas.openxmlformats.org/drawingml/2006/main" id="6" idx="3"/>
            <a:endCxn xmlns:a="http://schemas.openxmlformats.org/drawingml/2006/main" id="7" idx="1"/>
          </p:cNvCxnSpPr>
          <p:nvPr/>
        </p:nvCxnSpPr>
        <p:spPr>
          <a:xfrm xmlns:a="http://schemas.openxmlformats.org/drawingml/2006/main" flipV="1">
            <a:off x="14001750" y="3295650"/>
            <a:ext cx="4381500" cy="819150"/>
          </a:xfrm>
          <a:prstGeom xmlns:a="http://schemas.openxmlformats.org/drawingml/2006/main" prst="bentConnector3">
            <a:avLst>
              <a:gd name="adj1" fmla="val 50000"/>
            </a:avLst>
          </a:prstGeom>
          <a:ln xmlns:a="http://schemas.openxmlformats.org/drawingml/2006/main" w="28575">
            <a:solidFill>
              <a:srgbClr val="677A96"/>
            </a:solidFill>
            <a:prstDash val="solid"/>
            <a:tailEnd type="arrow" w="med" len="med"/>
          </a:ln>
        </p:spPr>
      </p:cxnSp>
      <p:cxnSp>
        <p:nvCxn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17BD08F-5F91-4731-B080-CE6CB6B1B8A9}"/>
              </a:ext>
            </a:extLst>
          </p:cNvPr>
          <p:cNvCxnSpPr>
            <a:stCxn xmlns:a="http://schemas.openxmlformats.org/drawingml/2006/main" id="5" idx="3"/>
            <a:endCxn xmlns:a="http://schemas.openxmlformats.org/drawingml/2006/main" id="6" idx="1"/>
          </p:cNvCxnSpPr>
          <p:nvPr/>
        </p:nvCxnSpPr>
        <p:spPr>
          <a:xfrm xmlns:a="http://schemas.openxmlformats.org/drawingml/2006/main">
            <a:off x="5143500" y="4114800"/>
            <a:ext cx="3524250" cy="0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677A96"/>
            </a:solidFill>
            <a:prstDash val="solid"/>
            <a:tailEnd type="arrow" w="med" len="med"/>
          </a:ln>
        </p:spPr>
      </p:cxn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7F352E8-F70B-43F8-9B71-FCB15DF30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57200"/>
            <a:ext cx="227076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6300" b="0">
                <a:solidFill>
                  <a:srgbClr val="202B40"/>
                </a:solidFill>
                <a:latin typeface="Songti SC"/>
                <a:ea typeface="Songti SC"/>
                <a:cs typeface="Songti SC"/>
              </a:defRPr>
            </a:defPPr>
          </a:lstStyle>
          <a:p xmlns:a="http://schemas.openxmlformats.org/drawingml/2006/main">
            <a:pPr algn="l">
              <a:defRPr sz="6300" b="0">
                <a:solidFill>
                  <a:srgbClr val="202B40"/>
                </a:solidFill>
                <a:latin typeface="Songti SC"/>
                <a:ea typeface="Songti SC"/>
                <a:cs typeface="Songti SC"/>
              </a:defRPr>
            </a:pPr>
            <a:r>
              <a:rPr sz="6300" b="0">
                <a:solidFill>
                  <a:srgbClr val="202B40"/>
                </a:solidFill>
                <a:latin typeface="Songti SC"/>
                <a:ea typeface="Songti SC"/>
                <a:cs typeface="Songti SC"/>
              </a:rPr>
              <a:t>Kafka：分区顺序与写入确认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D0B711-776B-4DFA-8DC5-CB109AA47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676400"/>
            <a:ext cx="22707600" cy="2667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463FF"/>
          </a:solidFill>
          <a:ln xmlns:a="http://schemas.openxmlformats.org/drawingml/2006/main" w="1905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714509C-7993-41FE-850A-3D8E8E6D3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3220700"/>
            <a:ext cx="1238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6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16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rPr>
              <a:t>wxquare.github.io  ·  DDIA 读书分享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ECA128-C415-4AE3-8C4D-1899539BA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869400" y="13220700"/>
            <a:ext cx="16383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r">
              <a:defRPr sz="16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r">
              <a:defRPr sz="16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rPr>
              <a:t>14 / 18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B08166-CD71-41D0-96D8-2C43AD488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352800"/>
            <a:ext cx="4000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2860">
            <a:solidFill>
              <a:srgbClr val="2463FF"/>
            </a:solidFill>
            <a:prstDash val="solid"/>
          </a:ln>
        </p:spPr>
        <p:txBody>
          <a:bodyPr xmlns:a="http://schemas.openxmlformats.org/drawingml/2006/main" lIns="114300" tIns="114300" rIns="114300" bIns="114300" anchor="ctr"/>
          <a:lstStyle xmlns:a="http://schemas.openxmlformats.org/drawingml/2006/main">
            <a:defPPr algn="ctr">
              <a:def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ctr">
              <a:def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rPr>
              <a:t>Producer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1260761-96C4-438D-9973-53DF32E12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3352800"/>
            <a:ext cx="53340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4FF"/>
          </a:solidFill>
          <a:ln xmlns:a="http://schemas.openxmlformats.org/drawingml/2006/main" w="22860">
            <a:solidFill>
              <a:srgbClr val="2463FF"/>
            </a:solidFill>
            <a:prstDash val="solid"/>
          </a:ln>
        </p:spPr>
        <p:txBody>
          <a:bodyPr xmlns:a="http://schemas.openxmlformats.org/drawingml/2006/main" lIns="114300" tIns="114300" rIns="114300" bIns="114300" anchor="ctr"/>
          <a:lstStyle xmlns:a="http://schemas.openxmlformats.org/drawingml/2006/main">
            <a:defPPr algn="ctr">
              <a:def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ctr">
              <a:def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rPr>
              <a:t>分区 Leader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81AA2FE-084E-4D83-95B4-B3E867F80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383250" y="2609850"/>
            <a:ext cx="4514850" cy="1371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2860">
            <a:solidFill>
              <a:srgbClr val="2463FF"/>
            </a:solidFill>
            <a:prstDash val="solid"/>
          </a:ln>
        </p:spPr>
        <p:txBody>
          <a:bodyPr xmlns:a="http://schemas.openxmlformats.org/drawingml/2006/main" lIns="114300" tIns="114300" rIns="114300" bIns="114300" anchor="ctr"/>
          <a:lstStyle xmlns:a="http://schemas.openxmlformats.org/drawingml/2006/main">
            <a:defPPr algn="ctr">
              <a:def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ctr">
              <a:def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rPr>
              <a:t>ISR 副本 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800042E-E0AB-4FEB-AA61-1AF6676D1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383250" y="5200650"/>
            <a:ext cx="4514850" cy="1371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2860">
            <a:solidFill>
              <a:srgbClr val="2463FF"/>
            </a:solidFill>
            <a:prstDash val="solid"/>
          </a:ln>
        </p:spPr>
        <p:txBody>
          <a:bodyPr xmlns:a="http://schemas.openxmlformats.org/drawingml/2006/main" lIns="114300" tIns="114300" rIns="114300" bIns="114300" anchor="ctr"/>
          <a:lstStyle xmlns:a="http://schemas.openxmlformats.org/drawingml/2006/main">
            <a:defPPr algn="ctr">
              <a:def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ctr">
              <a:def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rPr>
              <a:t>ISR 副本 B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AF804C4-7312-4243-A48B-3E5AA03E8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7105650"/>
            <a:ext cx="5334000" cy="1409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2860">
            <a:solidFill>
              <a:srgbClr val="2463FF"/>
            </a:solidFill>
            <a:prstDash val="solid"/>
          </a:ln>
        </p:spPr>
        <p:txBody>
          <a:bodyPr xmlns:a="http://schemas.openxmlformats.org/drawingml/2006/main" lIns="114300" tIns="114300" rIns="114300" bIns="114300" anchor="ctr"/>
          <a:lstStyle xmlns:a="http://schemas.openxmlformats.org/drawingml/2006/main">
            <a:defPPr algn="ctr">
              <a:def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ctr">
              <a:def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rPr>
              <a:t>Consumer Group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4542694-7F7C-40DD-9FBA-C6F7ABE0F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7181850"/>
            <a:ext cx="6286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330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330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rPr>
              <a:t>顺序只在分区内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F274DB8-D6BE-4E61-802C-32310CF55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9391650"/>
            <a:ext cx="91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3150" b="1">
                <a:solidFill>
                  <a:srgbClr val="2463FF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3150" b="1">
                <a:solidFill>
                  <a:srgbClr val="2463FF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150" b="1">
                <a:solidFill>
                  <a:srgbClr val="2463FF"/>
                </a:solidFill>
                <a:latin typeface="Arial Unicode MS"/>
                <a:ea typeface="Arial Unicode MS"/>
                <a:cs typeface="Arial Unicode MS"/>
              </a:rPr>
              <a:t>01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A8C0324-805A-4B93-8CFC-9D1CD5F13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62200" y="9391650"/>
            <a:ext cx="208788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345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345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45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rPr>
              <a:t>acks=all 配合 min.insync.replicas 决定写入接受条件。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C85CF8D-41C7-46DC-8360-15BC0D813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10363200"/>
            <a:ext cx="91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3150" b="1">
                <a:solidFill>
                  <a:srgbClr val="2463FF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3150" b="1">
                <a:solidFill>
                  <a:srgbClr val="2463FF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150" b="1">
                <a:solidFill>
                  <a:srgbClr val="2463FF"/>
                </a:solidFill>
                <a:latin typeface="Arial Unicode MS"/>
                <a:ea typeface="Arial Unicode MS"/>
                <a:cs typeface="Arial Unicode MS"/>
              </a:rPr>
              <a:t>02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1BECED4-2986-4100-91F4-5DF504AA0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62200" y="10363200"/>
            <a:ext cx="208788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345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345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45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rPr>
              <a:t>Producer 幂等性不能替代外部数据库或支付操作的幂等。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F4E7DCB-EB32-4532-8E84-8A8C661F9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11334750"/>
            <a:ext cx="91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3150" b="1">
                <a:solidFill>
                  <a:srgbClr val="2463FF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3150" b="1">
                <a:solidFill>
                  <a:srgbClr val="2463FF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150" b="1">
                <a:solidFill>
                  <a:srgbClr val="2463FF"/>
                </a:solidFill>
                <a:latin typeface="Arial Unicode MS"/>
                <a:ea typeface="Arial Unicode MS"/>
                <a:cs typeface="Arial Unicode MS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64C3760-D9C8-42D8-890E-777C5F60A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62200" y="11334750"/>
            <a:ext cx="208788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345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345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45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rPr>
              <a:t>监控 lag、最老消息年龄与处理速率，评估 rebalance 的影响。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6377346-2A53-401D-A0BB-043D30CCB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12458700"/>
            <a:ext cx="2209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28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28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8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rPr>
              <a:t>写入保证还依赖副本存活、选主与错误处理。现代 Kafka 的元数据管理使用 KRaft。</a:t>
            </a:r>
          </a:p>
        </p:txBody>
      </p:sp>
    </p:spTree>
    <p:extLst>
      <p:ext uri="{BB962C8B-B14F-4D97-AF65-F5344CB8AC3E}">
        <p14:creationId xmlns:p14="http://schemas.microsoft.com/office/powerpoint/2010/main" val="736068133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cxnSp>
        <p:nvCxn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1AEBCA0-A2E4-449F-B344-50C839F21268}"/>
              </a:ext>
            </a:extLst>
          </p:cNvPr>
          <p:cNvCxnSpPr>
            <a:stCxn xmlns:a="http://schemas.openxmlformats.org/drawingml/2006/main" id="6" idx="3"/>
            <a:endCxn xmlns:a="http://schemas.openxmlformats.org/drawingml/2006/main" id="7" idx="1"/>
          </p:cNvCxnSpPr>
          <p:nvPr/>
        </p:nvCxnSpPr>
        <p:spPr>
          <a:xfrm xmlns:a="http://schemas.openxmlformats.org/drawingml/2006/main">
            <a:off x="13677900" y="4114800"/>
            <a:ext cx="3905250" cy="0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677A96"/>
            </a:solidFill>
            <a:prstDash val="solid"/>
            <a:tailEnd type="arrow" w="med" len="med"/>
          </a:ln>
        </p:spPr>
      </p:cxnSp>
      <p:cxnSp>
        <p:nvCxn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7934369-B6CE-42F5-AA23-758FDAEA831A}"/>
              </a:ext>
            </a:extLst>
          </p:cNvPr>
          <p:cNvCxnSpPr>
            <a:stCxn xmlns:a="http://schemas.openxmlformats.org/drawingml/2006/main" id="5" idx="3"/>
            <a:endCxn xmlns:a="http://schemas.openxmlformats.org/drawingml/2006/main" id="6" idx="1"/>
          </p:cNvCxnSpPr>
          <p:nvPr/>
        </p:nvCxnSpPr>
        <p:spPr>
          <a:xfrm xmlns:a="http://schemas.openxmlformats.org/drawingml/2006/main">
            <a:off x="5486400" y="4114800"/>
            <a:ext cx="2762250" cy="0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677A96"/>
            </a:solidFill>
            <a:prstDash val="solid"/>
            <a:tailEnd type="arrow" w="med" len="med"/>
          </a:ln>
        </p:spPr>
      </p:cxn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EEE39F6-57AF-4536-A3CB-01D8C1213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57200"/>
            <a:ext cx="227076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6300" b="0">
                <a:solidFill>
                  <a:srgbClr val="202B40"/>
                </a:solidFill>
                <a:latin typeface="Songti SC"/>
                <a:ea typeface="Songti SC"/>
                <a:cs typeface="Songti SC"/>
              </a:defRPr>
            </a:defPPr>
          </a:lstStyle>
          <a:p xmlns:a="http://schemas.openxmlformats.org/drawingml/2006/main">
            <a:pPr algn="l">
              <a:defRPr sz="6300" b="0">
                <a:solidFill>
                  <a:srgbClr val="202B40"/>
                </a:solidFill>
                <a:latin typeface="Songti SC"/>
                <a:ea typeface="Songti SC"/>
                <a:cs typeface="Songti SC"/>
              </a:defRPr>
            </a:pPr>
            <a:r>
              <a:rPr sz="6300" b="0">
                <a:solidFill>
                  <a:srgbClr val="202B40"/>
                </a:solidFill>
                <a:latin typeface="Songti SC"/>
                <a:ea typeface="Songti SC"/>
                <a:cs typeface="Songti SC"/>
              </a:rPr>
              <a:t>Elasticsearch：写入复制与搜索可见性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D081909-461D-43C7-94AD-B04E97241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676400"/>
            <a:ext cx="22707600" cy="2667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463FF"/>
          </a:solidFill>
          <a:ln xmlns:a="http://schemas.openxmlformats.org/drawingml/2006/main" w="1905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9D57E5A-F720-4AC8-9E52-07F186DE3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3220700"/>
            <a:ext cx="1238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6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16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rPr>
              <a:t>wxquare.github.io  ·  DDIA 读书分享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889372-A6F7-4354-9D2B-C6AF2634C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869400" y="13220700"/>
            <a:ext cx="16383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r">
              <a:defRPr sz="16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r">
              <a:defRPr sz="16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rPr>
              <a:t>15 / 18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6C52712-FEF5-4F0E-95C3-2EEFDE239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371850"/>
            <a:ext cx="4343400" cy="1485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2860">
            <a:solidFill>
              <a:srgbClr val="2463FF"/>
            </a:solidFill>
            <a:prstDash val="solid"/>
          </a:ln>
        </p:spPr>
        <p:txBody>
          <a:bodyPr xmlns:a="http://schemas.openxmlformats.org/drawingml/2006/main" lIns="114300" tIns="114300" rIns="114300" bIns="114300" anchor="ctr"/>
          <a:lstStyle xmlns:a="http://schemas.openxmlformats.org/drawingml/2006/main">
            <a:defPPr algn="ctr">
              <a:def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ctr">
              <a:def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rPr>
              <a:t>协调节点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D40B48-62E7-4D1C-9D06-C809FA8F1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3371850"/>
            <a:ext cx="5429250" cy="1485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4FF"/>
          </a:solidFill>
          <a:ln xmlns:a="http://schemas.openxmlformats.org/drawingml/2006/main" w="22860">
            <a:solidFill>
              <a:srgbClr val="2463FF"/>
            </a:solidFill>
            <a:prstDash val="solid"/>
          </a:ln>
        </p:spPr>
        <p:txBody>
          <a:bodyPr xmlns:a="http://schemas.openxmlformats.org/drawingml/2006/main" lIns="114300" tIns="114300" rIns="114300" bIns="114300" anchor="ctr"/>
          <a:lstStyle xmlns:a="http://schemas.openxmlformats.org/drawingml/2006/main">
            <a:defPPr algn="ctr">
              <a:def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ctr">
              <a:def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rPr>
              <a:t>Primary Shard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4D92515-5F01-4D90-B75F-EBE9A923E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83150" y="3371850"/>
            <a:ext cx="5429250" cy="1485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2860">
            <a:solidFill>
              <a:srgbClr val="2463FF"/>
            </a:solidFill>
            <a:prstDash val="solid"/>
          </a:ln>
        </p:spPr>
        <p:txBody>
          <a:bodyPr xmlns:a="http://schemas.openxmlformats.org/drawingml/2006/main" lIns="114300" tIns="114300" rIns="114300" bIns="114300" anchor="ctr"/>
          <a:lstStyle xmlns:a="http://schemas.openxmlformats.org/drawingml/2006/main">
            <a:defPPr algn="ctr">
              <a:def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ctr">
              <a:def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rPr>
              <a:t>In-sync Replicas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EDC9463-BF3E-44FB-A149-987FC47F3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6305550"/>
            <a:ext cx="220980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4200" b="0">
                <a:solidFill>
                  <a:srgbClr val="2463FF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4200" b="0">
                <a:solidFill>
                  <a:srgbClr val="2463FF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4200" b="0">
                <a:solidFill>
                  <a:srgbClr val="2463FF"/>
                </a:solidFill>
                <a:latin typeface="Arial Unicode MS"/>
                <a:ea typeface="Arial Unicode MS"/>
                <a:cs typeface="Arial Unicode MS"/>
              </a:rPr>
              <a:t>写入在主分片执行，再复制到 in-sync 副本。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4823836-BEAE-4E74-B523-9FFBE27B9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8020050"/>
            <a:ext cx="91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3150" b="1">
                <a:solidFill>
                  <a:srgbClr val="2463FF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3150" b="1">
                <a:solidFill>
                  <a:srgbClr val="2463FF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150" b="1">
                <a:solidFill>
                  <a:srgbClr val="2463FF"/>
                </a:solidFill>
                <a:latin typeface="Arial Unicode MS"/>
                <a:ea typeface="Arial Unicode MS"/>
                <a:cs typeface="Arial Unicode MS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F24CC4E-4E76-4F56-A60C-998BB3885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62200" y="8020050"/>
            <a:ext cx="208788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375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375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75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rPr>
              <a:t>写入成功与搜索可见性分开，refresh 才让新数据可检索。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DCD652E-9517-4365-B4CF-2E5DDADC7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9391650"/>
            <a:ext cx="91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3150" b="1">
                <a:solidFill>
                  <a:srgbClr val="2463FF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3150" b="1">
                <a:solidFill>
                  <a:srgbClr val="2463FF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150" b="1">
                <a:solidFill>
                  <a:srgbClr val="2463FF"/>
                </a:solidFill>
                <a:latin typeface="Arial Unicode MS"/>
                <a:ea typeface="Arial Unicode MS"/>
                <a:cs typeface="Arial Unicode MS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AFE2485-489B-4F7C-A91C-87AA3969F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62200" y="9391650"/>
            <a:ext cx="208788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375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375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75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rPr>
              <a:t>Lucene 使用倒排索引与不可变 segment，后台执行 merge。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67A8D0C-218A-492E-9F53-B4CEB1F0A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10763250"/>
            <a:ext cx="91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3150" b="1">
                <a:solidFill>
                  <a:srgbClr val="2463FF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3150" b="1">
                <a:solidFill>
                  <a:srgbClr val="2463FF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150" b="1">
                <a:solidFill>
                  <a:srgbClr val="2463FF"/>
                </a:solidFill>
                <a:latin typeface="Arial Unicode MS"/>
                <a:ea typeface="Arial Unicode MS"/>
                <a:cs typeface="Arial Unicode M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437AD4D-B608-4BD3-AE82-A436273B1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62200" y="10763250"/>
            <a:ext cx="208788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375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375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75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rPr>
              <a:t>分片调整可通过 split、shrink 或 reindex，分别有条件与成本。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83A4303-4540-4B64-9251-DCCBD9EA8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11925300"/>
            <a:ext cx="2209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28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28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8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rPr>
              <a:t>Elasticsearch 不使用 Kafka 的 ISR 术语。分片分配、复制与集群选主各有职责。</a:t>
            </a:r>
          </a:p>
        </p:txBody>
      </p:sp>
    </p:spTree>
    <p:extLst>
      <p:ext uri="{BB962C8B-B14F-4D97-AF65-F5344CB8AC3E}">
        <p14:creationId xmlns:p14="http://schemas.microsoft.com/office/powerpoint/2010/main" val="853805084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cxnSp>
        <p:nvCxn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2B44C4A-F11F-44DF-B78C-6F6CBA7A3CBB}"/>
              </a:ext>
            </a:extLst>
          </p:cNvPr>
          <p:cNvCxnSpPr>
            <a:stCxn xmlns:a="http://schemas.openxmlformats.org/drawingml/2006/main" id="7" idx="3"/>
            <a:endCxn xmlns:a="http://schemas.openxmlformats.org/drawingml/2006/main" id="8" idx="1"/>
          </p:cNvCxnSpPr>
          <p:nvPr/>
        </p:nvCxnSpPr>
        <p:spPr>
          <a:xfrm xmlns:a="http://schemas.openxmlformats.org/drawingml/2006/main" flipV="1">
            <a:off x="14382750" y="5067300"/>
            <a:ext cx="3714750" cy="1543050"/>
          </a:xfrm>
          <a:prstGeom xmlns:a="http://schemas.openxmlformats.org/drawingml/2006/main" prst="bentConnector3">
            <a:avLst>
              <a:gd name="adj1" fmla="val 50000"/>
            </a:avLst>
          </a:prstGeom>
          <a:ln xmlns:a="http://schemas.openxmlformats.org/drawingml/2006/main" w="28575">
            <a:solidFill>
              <a:srgbClr val="677A96"/>
            </a:solidFill>
            <a:prstDash val="solid"/>
            <a:tailEnd type="arrow" w="med" len="med"/>
          </a:ln>
        </p:spPr>
      </p:cxnSp>
      <p:cxnSp>
        <p:nvCxn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9CFD29D-366B-4065-AABA-DA417FD18C75}"/>
              </a:ext>
            </a:extLst>
          </p:cNvPr>
          <p:cNvCxnSpPr>
            <a:stCxn xmlns:a="http://schemas.openxmlformats.org/drawingml/2006/main" id="6" idx="3"/>
            <a:endCxn xmlns:a="http://schemas.openxmlformats.org/drawingml/2006/main" id="8" idx="1"/>
          </p:cNvCxnSpPr>
          <p:nvPr/>
        </p:nvCxnSpPr>
        <p:spPr>
          <a:xfrm xmlns:a="http://schemas.openxmlformats.org/drawingml/2006/main">
            <a:off x="14382750" y="3524250"/>
            <a:ext cx="3714750" cy="1543050"/>
          </a:xfrm>
          <a:prstGeom xmlns:a="http://schemas.openxmlformats.org/drawingml/2006/main" prst="bentConnector3">
            <a:avLst>
              <a:gd name="adj1" fmla="val 50000"/>
            </a:avLst>
          </a:prstGeom>
          <a:ln xmlns:a="http://schemas.openxmlformats.org/drawingml/2006/main" w="28575">
            <a:solidFill>
              <a:srgbClr val="677A96"/>
            </a:solidFill>
            <a:prstDash val="solid"/>
            <a:tailEnd type="arrow" w="med" len="med"/>
          </a:ln>
        </p:spPr>
      </p:cxnSp>
      <p:cxnSp>
        <p:nvCxn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29A7823-AE08-4813-A02B-12F15B3BB6C9}"/>
              </a:ext>
            </a:extLst>
          </p:cNvPr>
          <p:cNvCxnSpPr>
            <a:stCxn xmlns:a="http://schemas.openxmlformats.org/drawingml/2006/main" id="5" idx="3"/>
            <a:endCxn xmlns:a="http://schemas.openxmlformats.org/drawingml/2006/main" id="7" idx="1"/>
          </p:cNvCxnSpPr>
          <p:nvPr/>
        </p:nvCxnSpPr>
        <p:spPr>
          <a:xfrm xmlns:a="http://schemas.openxmlformats.org/drawingml/2006/main">
            <a:off x="5810250" y="4419600"/>
            <a:ext cx="3619500" cy="2190750"/>
          </a:xfrm>
          <a:prstGeom xmlns:a="http://schemas.openxmlformats.org/drawingml/2006/main" prst="bentConnector3">
            <a:avLst>
              <a:gd name="adj1" fmla="val 50000"/>
            </a:avLst>
          </a:prstGeom>
          <a:ln xmlns:a="http://schemas.openxmlformats.org/drawingml/2006/main" w="28575">
            <a:solidFill>
              <a:srgbClr val="677A96"/>
            </a:solidFill>
            <a:prstDash val="solid"/>
            <a:tailEnd type="arrow" w="med" len="med"/>
          </a:ln>
        </p:spPr>
      </p:cxnSp>
      <p:cxnSp>
        <p:nvCxn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84AF052-A07E-4F8B-B897-C6CF3792EB6A}"/>
              </a:ext>
            </a:extLst>
          </p:cNvPr>
          <p:cNvCxnSpPr>
            <a:stCxn xmlns:a="http://schemas.openxmlformats.org/drawingml/2006/main" id="5" idx="3"/>
            <a:endCxn xmlns:a="http://schemas.openxmlformats.org/drawingml/2006/main" id="6" idx="1"/>
          </p:cNvCxnSpPr>
          <p:nvPr/>
        </p:nvCxnSpPr>
        <p:spPr>
          <a:xfrm xmlns:a="http://schemas.openxmlformats.org/drawingml/2006/main" flipV="1">
            <a:off x="5810250" y="3524250"/>
            <a:ext cx="3619500" cy="895350"/>
          </a:xfrm>
          <a:prstGeom xmlns:a="http://schemas.openxmlformats.org/drawingml/2006/main" prst="bentConnector3">
            <a:avLst>
              <a:gd name="adj1" fmla="val 50000"/>
            </a:avLst>
          </a:prstGeom>
          <a:ln xmlns:a="http://schemas.openxmlformats.org/drawingml/2006/main" w="28575">
            <a:solidFill>
              <a:srgbClr val="677A96"/>
            </a:solidFill>
            <a:prstDash val="solid"/>
            <a:tailEnd type="arrow" w="med" len="med"/>
          </a:ln>
        </p:spPr>
      </p:cxn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34F2AD5-E7E9-4AA6-B362-8B6855231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57200"/>
            <a:ext cx="227076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6300" b="0">
                <a:solidFill>
                  <a:srgbClr val="202B40"/>
                </a:solidFill>
                <a:latin typeface="Songti SC"/>
                <a:ea typeface="Songti SC"/>
                <a:cs typeface="Songti SC"/>
              </a:defRPr>
            </a:defPPr>
          </a:lstStyle>
          <a:p xmlns:a="http://schemas.openxmlformats.org/drawingml/2006/main">
            <a:pPr algn="l">
              <a:defRPr sz="6300" b="0">
                <a:solidFill>
                  <a:srgbClr val="202B40"/>
                </a:solidFill>
                <a:latin typeface="Songti SC"/>
                <a:ea typeface="Songti SC"/>
                <a:cs typeface="Songti SC"/>
              </a:defRPr>
            </a:pPr>
            <a:r>
              <a:rPr sz="6300" b="0">
                <a:solidFill>
                  <a:srgbClr val="202B40"/>
                </a:solidFill>
                <a:latin typeface="Songti SC"/>
                <a:ea typeface="Songti SC"/>
                <a:cs typeface="Songti SC"/>
              </a:rPr>
              <a:t>ZooKeeper：有序写入与读取边界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8780F30-E379-46CD-A112-7FF685C69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676400"/>
            <a:ext cx="22707600" cy="2667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463FF"/>
          </a:solidFill>
          <a:ln xmlns:a="http://schemas.openxmlformats.org/drawingml/2006/main" w="1905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29A72B4-490E-4C4C-A1EF-890FB8A08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3220700"/>
            <a:ext cx="1238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6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16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rPr>
              <a:t>wxquare.github.io  ·  DDIA 读书分享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4D9A21-AEC5-4C32-A256-D92E10F2A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869400" y="13220700"/>
            <a:ext cx="16383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r">
              <a:defRPr sz="16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r">
              <a:defRPr sz="16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rPr>
              <a:t>16 / 18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4554F06-BFED-42F0-B081-F85E6CCA4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638550"/>
            <a:ext cx="4667250" cy="156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4FF"/>
          </a:solidFill>
          <a:ln xmlns:a="http://schemas.openxmlformats.org/drawingml/2006/main" w="22860">
            <a:solidFill>
              <a:srgbClr val="2463FF"/>
            </a:solidFill>
            <a:prstDash val="solid"/>
          </a:ln>
        </p:spPr>
        <p:txBody>
          <a:bodyPr xmlns:a="http://schemas.openxmlformats.org/drawingml/2006/main" lIns="114300" tIns="114300" rIns="114300" bIns="114300" anchor="ctr"/>
          <a:lstStyle xmlns:a="http://schemas.openxmlformats.org/drawingml/2006/main">
            <a:defPPr algn="ctr">
              <a:def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ctr">
              <a:def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rPr>
              <a:t>Leader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AD1A5E-BC53-45CE-A4C5-BA4CF9413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2838450"/>
            <a:ext cx="4953000" cy="1371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2860">
            <a:solidFill>
              <a:srgbClr val="2463FF"/>
            </a:solidFill>
            <a:prstDash val="solid"/>
          </a:ln>
        </p:spPr>
        <p:txBody>
          <a:bodyPr xmlns:a="http://schemas.openxmlformats.org/drawingml/2006/main" lIns="114300" tIns="114300" rIns="114300" bIns="114300" anchor="ctr"/>
          <a:lstStyle xmlns:a="http://schemas.openxmlformats.org/drawingml/2006/main">
            <a:defPPr algn="ctr">
              <a:def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ctr">
              <a:def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rPr>
              <a:t>Follower 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BEB8FA1-3690-43A1-AF36-08B38AE66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5924550"/>
            <a:ext cx="4953000" cy="1371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2860">
            <a:solidFill>
              <a:srgbClr val="2463FF"/>
            </a:solidFill>
            <a:prstDash val="solid"/>
          </a:ln>
        </p:spPr>
        <p:txBody>
          <a:bodyPr xmlns:a="http://schemas.openxmlformats.org/drawingml/2006/main" lIns="114300" tIns="114300" rIns="114300" bIns="114300" anchor="ctr"/>
          <a:lstStyle xmlns:a="http://schemas.openxmlformats.org/drawingml/2006/main">
            <a:defPPr algn="ctr">
              <a:def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ctr">
              <a:def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rPr>
              <a:t>Follower B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D35F099-BAA9-431E-A719-ED446BF32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0" y="4210050"/>
            <a:ext cx="476250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4FF"/>
          </a:solidFill>
          <a:ln xmlns:a="http://schemas.openxmlformats.org/drawingml/2006/main" w="22860">
            <a:solidFill>
              <a:srgbClr val="2463FF"/>
            </a:solidFill>
            <a:prstDash val="solid"/>
          </a:ln>
        </p:spPr>
        <p:txBody>
          <a:bodyPr xmlns:a="http://schemas.openxmlformats.org/drawingml/2006/main" lIns="114300" tIns="114300" rIns="114300" bIns="114300" anchor="ctr"/>
          <a:lstStyle xmlns:a="http://schemas.openxmlformats.org/drawingml/2006/main">
            <a:defPPr algn="ctr">
              <a:def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ctr">
              <a:def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rPr>
              <a:t>多数确认</a:t>
            </a:r>
          </a:p>
          <a:p xmlns:a="http://schemas.openxmlformats.org/drawingml/2006/main">
            <a:pPr algn="ctr">
              <a:def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rPr>
              <a:t>有序提交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4D65CC8-D631-4B31-9D3E-4EAE11372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8458200"/>
            <a:ext cx="22098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4350" b="0">
                <a:solidFill>
                  <a:srgbClr val="2463FF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4350" b="0">
                <a:solidFill>
                  <a:srgbClr val="2463FF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4350" b="0">
                <a:solidFill>
                  <a:srgbClr val="2463FF"/>
                </a:solidFill>
                <a:latin typeface="Arial Unicode MS"/>
                <a:ea typeface="Arial Unicode MS"/>
                <a:cs typeface="Arial Unicode MS"/>
              </a:rPr>
              <a:t>Zab 将状态变更组织为有序事务日志。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C1790E0-D530-48F3-8F18-3F50E6E2B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9886950"/>
            <a:ext cx="22098000" cy="2038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375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375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75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rPr>
              <a:t>Leader 故障后，需要选举与恢复同步，形成一致的历史。</a:t>
            </a:r>
          </a:p>
          <a:p xmlns:a="http://schemas.openxmlformats.org/drawingml/2006/main">
            <a:pPr algn="l">
              <a:defRPr sz="375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75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rPr>
              <a:t>普通读可能返回旧数据。跨客户端观察需结合 sync、版本检查和会话语义。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C20B37C-2698-41AC-A155-EA5CD3FE2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12325350"/>
            <a:ext cx="2209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28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28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8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rPr>
              <a:t>“强一致性”需要说明具体操作与保证。Zab 的原子广播与两阶段提交不是同一概念。</a:t>
            </a:r>
          </a:p>
        </p:txBody>
      </p:sp>
    </p:spTree>
    <p:extLst>
      <p:ext uri="{BB962C8B-B14F-4D97-AF65-F5344CB8AC3E}">
        <p14:creationId xmlns:p14="http://schemas.microsoft.com/office/powerpoint/2010/main" val="606232316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cxnSp>
        <p:nvCxn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08BD234-9CA1-4449-B23A-A08D58B3B65B}"/>
              </a:ext>
            </a:extLst>
          </p:cNvPr>
          <p:cNvCxnSpPr>
            <a:stCxn xmlns:a="http://schemas.openxmlformats.org/drawingml/2006/main" id="8" idx="3"/>
            <a:endCxn xmlns:a="http://schemas.openxmlformats.org/drawingml/2006/main" id="9" idx="3"/>
          </p:cNvCxnSpPr>
          <p:nvPr/>
        </p:nvCxnSpPr>
        <p:spPr>
          <a:xfrm xmlns:a="http://schemas.openxmlformats.org/drawingml/2006/main" flipH="1">
            <a:off x="14382750" y="6229350"/>
            <a:ext cx="8610600" cy="2228850"/>
          </a:xfrm>
          <a:prstGeom xmlns:a="http://schemas.openxmlformats.org/drawingml/2006/main" prst="bentConnector4">
            <a:avLst/>
          </a:prstGeom>
          <a:ln xmlns:a="http://schemas.openxmlformats.org/drawingml/2006/main" w="28575">
            <a:solidFill>
              <a:srgbClr val="677A96"/>
            </a:solidFill>
            <a:prstDash val="solid"/>
            <a:tailEnd type="arrow" w="med" len="med"/>
          </a:ln>
        </p:spPr>
      </p:cxnSp>
      <p:cxnSp>
        <p:nvCxn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22AA6C2-8921-401A-BF63-8B654BF537CA}"/>
              </a:ext>
            </a:extLst>
          </p:cNvPr>
          <p:cNvCxnSpPr>
            <a:stCxn xmlns:a="http://schemas.openxmlformats.org/drawingml/2006/main" id="7" idx="3"/>
            <a:endCxn xmlns:a="http://schemas.openxmlformats.org/drawingml/2006/main" id="9" idx="3"/>
          </p:cNvCxnSpPr>
          <p:nvPr/>
        </p:nvCxnSpPr>
        <p:spPr>
          <a:xfrm xmlns:a="http://schemas.openxmlformats.org/drawingml/2006/main" flipH="1">
            <a:off x="14382750" y="3333750"/>
            <a:ext cx="8610600" cy="5124450"/>
          </a:xfrm>
          <a:prstGeom xmlns:a="http://schemas.openxmlformats.org/drawingml/2006/main" prst="bentConnector4">
            <a:avLst/>
          </a:prstGeom>
          <a:ln xmlns:a="http://schemas.openxmlformats.org/drawingml/2006/main" w="28575">
            <a:solidFill>
              <a:srgbClr val="677A96"/>
            </a:solidFill>
            <a:prstDash val="solid"/>
            <a:tailEnd type="arrow" w="med" len="med"/>
          </a:ln>
        </p:spPr>
      </p:cxnSp>
      <p:cxnSp>
        <p:nvCxn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9248332-AA36-4FA9-AE47-049CA7862CEB}"/>
              </a:ext>
            </a:extLst>
          </p:cNvPr>
          <p:cNvCxnSpPr>
            <a:stCxn xmlns:a="http://schemas.openxmlformats.org/drawingml/2006/main" id="6" idx="3"/>
            <a:endCxn xmlns:a="http://schemas.openxmlformats.org/drawingml/2006/main" id="8" idx="1"/>
          </p:cNvCxnSpPr>
          <p:nvPr/>
        </p:nvCxnSpPr>
        <p:spPr>
          <a:xfrm xmlns:a="http://schemas.openxmlformats.org/drawingml/2006/main">
            <a:off x="14382750" y="4010025"/>
            <a:ext cx="3333750" cy="2219325"/>
          </a:xfrm>
          <a:prstGeom xmlns:a="http://schemas.openxmlformats.org/drawingml/2006/main" prst="bentConnector3">
            <a:avLst>
              <a:gd name="adj1" fmla="val 50000"/>
            </a:avLst>
          </a:prstGeom>
          <a:ln xmlns:a="http://schemas.openxmlformats.org/drawingml/2006/main" w="28575">
            <a:solidFill>
              <a:srgbClr val="677A96"/>
            </a:solidFill>
            <a:prstDash val="solid"/>
            <a:tailEnd type="arrow" w="med" len="med"/>
          </a:ln>
        </p:spPr>
      </p:cxnSp>
      <p:cxnSp>
        <p:nvCxn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AD4A20A-A7E1-4729-85F6-166F8E0EB222}"/>
              </a:ext>
            </a:extLst>
          </p:cNvPr>
          <p:cNvCxnSpPr>
            <a:stCxn xmlns:a="http://schemas.openxmlformats.org/drawingml/2006/main" id="6" idx="3"/>
            <a:endCxn xmlns:a="http://schemas.openxmlformats.org/drawingml/2006/main" id="7" idx="1"/>
          </p:cNvCxnSpPr>
          <p:nvPr/>
        </p:nvCxnSpPr>
        <p:spPr>
          <a:xfrm xmlns:a="http://schemas.openxmlformats.org/drawingml/2006/main" flipV="1">
            <a:off x="14382750" y="3333750"/>
            <a:ext cx="3333750" cy="676275"/>
          </a:xfrm>
          <a:prstGeom xmlns:a="http://schemas.openxmlformats.org/drawingml/2006/main" prst="bentConnector3">
            <a:avLst>
              <a:gd name="adj1" fmla="val 50000"/>
            </a:avLst>
          </a:prstGeom>
          <a:ln xmlns:a="http://schemas.openxmlformats.org/drawingml/2006/main" w="28575">
            <a:solidFill>
              <a:srgbClr val="677A96"/>
            </a:solidFill>
            <a:prstDash val="solid"/>
            <a:tailEnd type="arrow" w="med" len="med"/>
          </a:ln>
        </p:spPr>
      </p:cxnSp>
      <p:cxnSp>
        <p:nvCxn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55B5B3B-6EDF-4545-BA69-137643992969}"/>
              </a:ext>
            </a:extLst>
          </p:cNvPr>
          <p:cNvCxnSpPr>
            <a:stCxn xmlns:a="http://schemas.openxmlformats.org/drawingml/2006/main" id="5" idx="3"/>
            <a:endCxn xmlns:a="http://schemas.openxmlformats.org/drawingml/2006/main" id="6" idx="1"/>
          </p:cNvCxnSpPr>
          <p:nvPr/>
        </p:nvCxnSpPr>
        <p:spPr>
          <a:xfrm xmlns:a="http://schemas.openxmlformats.org/drawingml/2006/main">
            <a:off x="6477000" y="4010025"/>
            <a:ext cx="2571750" cy="0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677A96"/>
            </a:solidFill>
            <a:prstDash val="solid"/>
            <a:tailEnd type="arrow" w="med" len="med"/>
          </a:ln>
        </p:spPr>
      </p:cxn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CF8FB6D-39FF-494A-B32B-5CCDCFA60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57200"/>
            <a:ext cx="227076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6300" b="0">
                <a:solidFill>
                  <a:srgbClr val="202B40"/>
                </a:solidFill>
                <a:latin typeface="Songti SC"/>
                <a:ea typeface="Songti SC"/>
                <a:cs typeface="Songti SC"/>
              </a:defRPr>
            </a:defPPr>
          </a:lstStyle>
          <a:p xmlns:a="http://schemas.openxmlformats.org/drawingml/2006/main">
            <a:pPr algn="l">
              <a:defRPr sz="6300" b="0">
                <a:solidFill>
                  <a:srgbClr val="202B40"/>
                </a:solidFill>
                <a:latin typeface="Songti SC"/>
                <a:ea typeface="Songti SC"/>
                <a:cs typeface="Songti SC"/>
              </a:defRPr>
            </a:pPr>
            <a:r>
              <a:rPr sz="6300" b="0">
                <a:solidFill>
                  <a:srgbClr val="202B40"/>
                </a:solidFill>
                <a:latin typeface="Songti SC"/>
                <a:ea typeface="Songti SC"/>
                <a:cs typeface="Songti SC"/>
              </a:rPr>
              <a:t>批处理与流处理：事件统计教学案例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4CA2E7E-DC8D-462D-AFF1-0D0E2CC3F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676400"/>
            <a:ext cx="22707600" cy="2667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463FF"/>
          </a:solidFill>
          <a:ln xmlns:a="http://schemas.openxmlformats.org/drawingml/2006/main" w="1905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4392075-279D-4149-BC23-6C90DDA06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3220700"/>
            <a:ext cx="1238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6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16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rPr>
              <a:t>wxquare.github.io  ·  DDIA 读书分享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0DE1728-95DC-47F5-891E-950CB3058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869400" y="13220700"/>
            <a:ext cx="16383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r">
              <a:defRPr sz="16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r">
              <a:defRPr sz="16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rPr>
              <a:t>17 / 18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09D5D2A-8C38-43F5-BF9E-F0FBA5C13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124200"/>
            <a:ext cx="5334000" cy="1771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4FF"/>
          </a:solidFill>
          <a:ln xmlns:a="http://schemas.openxmlformats.org/drawingml/2006/main" w="22860">
            <a:solidFill>
              <a:srgbClr val="2463FF"/>
            </a:solidFill>
            <a:prstDash val="solid"/>
          </a:ln>
        </p:spPr>
        <p:txBody>
          <a:bodyPr xmlns:a="http://schemas.openxmlformats.org/drawingml/2006/main" lIns="114300" tIns="114300" rIns="114300" bIns="114300" anchor="ctr"/>
          <a:lstStyle xmlns:a="http://schemas.openxmlformats.org/drawingml/2006/main">
            <a:defPPr algn="ctr">
              <a:def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ctr">
              <a:def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rPr>
              <a:t>业务事件</a:t>
            </a:r>
          </a:p>
          <a:p xmlns:a="http://schemas.openxmlformats.org/drawingml/2006/main">
            <a:pPr algn="ctr">
              <a:def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rPr>
              <a:t>事件 ID、发生时间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21030A2-4009-436E-92CD-8BF00010E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3124200"/>
            <a:ext cx="5334000" cy="1771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4FF"/>
          </a:solidFill>
          <a:ln xmlns:a="http://schemas.openxmlformats.org/drawingml/2006/main" w="22860">
            <a:solidFill>
              <a:srgbClr val="2463FF"/>
            </a:solidFill>
            <a:prstDash val="solid"/>
          </a:ln>
        </p:spPr>
        <p:txBody>
          <a:bodyPr xmlns:a="http://schemas.openxmlformats.org/drawingml/2006/main" lIns="114300" tIns="114300" rIns="114300" bIns="114300" anchor="ctr"/>
          <a:lstStyle xmlns:a="http://schemas.openxmlformats.org/drawingml/2006/main">
            <a:defPPr algn="ctr">
              <a:def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ctr">
              <a:def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rPr>
              <a:t>可重放日志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8FA05A0-E4EB-411C-8772-213E48AC6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716500" y="2647950"/>
            <a:ext cx="5048250" cy="1371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2860">
            <a:solidFill>
              <a:srgbClr val="2463FF"/>
            </a:solidFill>
            <a:prstDash val="solid"/>
          </a:ln>
        </p:spPr>
        <p:txBody>
          <a:bodyPr xmlns:a="http://schemas.openxmlformats.org/drawingml/2006/main" lIns="114300" tIns="114300" rIns="114300" bIns="114300" anchor="ctr"/>
          <a:lstStyle xmlns:a="http://schemas.openxmlformats.org/drawingml/2006/main">
            <a:defPPr algn="ctr">
              <a:def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ctr">
              <a:def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rPr>
              <a:t>流式聚合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A6ABA57-EDFE-4D5F-8A68-AD63BBAF5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716500" y="5543550"/>
            <a:ext cx="5048250" cy="1371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2860">
            <a:solidFill>
              <a:srgbClr val="2463FF"/>
            </a:solidFill>
            <a:prstDash val="solid"/>
          </a:ln>
        </p:spPr>
        <p:txBody>
          <a:bodyPr xmlns:a="http://schemas.openxmlformats.org/drawingml/2006/main" lIns="114300" tIns="114300" rIns="114300" bIns="114300" anchor="ctr"/>
          <a:lstStyle xmlns:a="http://schemas.openxmlformats.org/drawingml/2006/main">
            <a:defPPr algn="ctr">
              <a:def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ctr">
              <a:def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rPr>
              <a:t>离线重算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A0C0DB4-34AF-4977-93F5-5BA39332E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7753350"/>
            <a:ext cx="5334000" cy="1409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2860">
            <a:solidFill>
              <a:srgbClr val="2463FF"/>
            </a:solidFill>
            <a:prstDash val="solid"/>
          </a:ln>
        </p:spPr>
        <p:txBody>
          <a:bodyPr xmlns:a="http://schemas.openxmlformats.org/drawingml/2006/main" lIns="114300" tIns="114300" rIns="114300" bIns="114300" anchor="ctr"/>
          <a:lstStyle xmlns:a="http://schemas.openxmlformats.org/drawingml/2006/main">
            <a:defPPr algn="ctr">
              <a:def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ctr">
              <a:def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rPr>
              <a:t>查询视图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C15BEC0-FB7B-4ED6-8163-13AF1059D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10039350"/>
            <a:ext cx="220980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375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375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75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rPr>
              <a:t>分钟窗口指标按事件时间聚合，迟到数据需要更正策略。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AC10B77-EE29-44AD-9D14-5FA5E722D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11125200"/>
            <a:ext cx="22098000" cy="1409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360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360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60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rPr>
              <a:t>去重依赖稳定事件 ID。重放与重算时使用版本或幂等覆盖，</a:t>
            </a:r>
          </a:p>
          <a:p xmlns:a="http://schemas.openxmlformats.org/drawingml/2006/main">
            <a:pPr algn="l">
              <a:defRPr sz="360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60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rPr>
              <a:t>监控输入量、处理延迟、最老事件年龄和核对差异。</a:t>
            </a:r>
          </a:p>
        </p:txBody>
      </p:sp>
    </p:spTree>
    <p:extLst>
      <p:ext uri="{BB962C8B-B14F-4D97-AF65-F5344CB8AC3E}">
        <p14:creationId xmlns:p14="http://schemas.microsoft.com/office/powerpoint/2010/main" val="865202398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1575140-3513-43BB-9350-60C05B595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57200"/>
            <a:ext cx="227076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6300" b="0">
                <a:solidFill>
                  <a:srgbClr val="202B40"/>
                </a:solidFill>
                <a:latin typeface="Songti SC"/>
                <a:ea typeface="Songti SC"/>
                <a:cs typeface="Songti SC"/>
              </a:defRPr>
            </a:defPPr>
          </a:lstStyle>
          <a:p xmlns:a="http://schemas.openxmlformats.org/drawingml/2006/main">
            <a:pPr algn="l">
              <a:defRPr sz="6300" b="0">
                <a:solidFill>
                  <a:srgbClr val="202B40"/>
                </a:solidFill>
                <a:latin typeface="Songti SC"/>
                <a:ea typeface="Songti SC"/>
                <a:cs typeface="Songti SC"/>
              </a:defRPr>
            </a:pPr>
            <a:r>
              <a:rPr sz="6300" b="0">
                <a:solidFill>
                  <a:srgbClr val="202B40"/>
                </a:solidFill>
                <a:latin typeface="Songti SC"/>
                <a:ea typeface="Songti SC"/>
                <a:cs typeface="Songti SC"/>
              </a:rPr>
              <a:t>阅读资源与设计问题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6DFF29-B225-4D1B-8B03-22965D9DA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676400"/>
            <a:ext cx="22707600" cy="2667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463FF"/>
          </a:solidFill>
          <a:ln xmlns:a="http://schemas.openxmlformats.org/drawingml/2006/main" w="1905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0A8E394-6C9D-4D49-ADC0-C8944388A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3220700"/>
            <a:ext cx="1238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6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16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rPr>
              <a:t>wxquare.github.io  ·  DDIA 读书分享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4AE4E5F-CBA3-467E-85D5-A6A50D4B3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869400" y="13220700"/>
            <a:ext cx="16383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r">
              <a:defRPr sz="16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r">
              <a:defRPr sz="16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rPr>
              <a:t>18 / 18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901D4D-63DF-4F87-AC10-667D7E2BC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762250"/>
            <a:ext cx="220980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4350" b="1">
                <a:solidFill>
                  <a:srgbClr val="2463FF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4350" b="1">
                <a:solidFill>
                  <a:srgbClr val="2463FF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4350" b="1">
                <a:solidFill>
                  <a:srgbClr val="2463FF"/>
                </a:solidFill>
                <a:latin typeface="Arial Unicode MS"/>
                <a:ea typeface="Arial Unicode MS"/>
                <a:cs typeface="Arial Unicode MS"/>
              </a:rPr>
              <a:t>设计评审时可以反复问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085102-2D00-4D6E-977E-3374B5A94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210050"/>
            <a:ext cx="91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3150" b="1">
                <a:solidFill>
                  <a:srgbClr val="2463FF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3150" b="1">
                <a:solidFill>
                  <a:srgbClr val="2463FF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150" b="1">
                <a:solidFill>
                  <a:srgbClr val="2463FF"/>
                </a:solidFill>
                <a:latin typeface="Arial Unicode MS"/>
                <a:ea typeface="Arial Unicode MS"/>
                <a:cs typeface="Arial Unicode MS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E24E479-B385-4234-9E92-34D063AEC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62200" y="4210050"/>
            <a:ext cx="20878800" cy="1504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390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390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90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rPr>
              <a:t>哪个组件保存权威事实，哪些数据可以重建？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FF5666F-6301-4E0F-B05C-D580453EF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5905500"/>
            <a:ext cx="91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3150" b="1">
                <a:solidFill>
                  <a:srgbClr val="2463FF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3150" b="1">
                <a:solidFill>
                  <a:srgbClr val="2463FF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150" b="1">
                <a:solidFill>
                  <a:srgbClr val="2463FF"/>
                </a:solidFill>
                <a:latin typeface="Arial Unicode MS"/>
                <a:ea typeface="Arial Unicode MS"/>
                <a:cs typeface="Arial Unicode MS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78EBE07-77BD-416B-BEA2-D8026AF43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62200" y="5905500"/>
            <a:ext cx="20878800" cy="1504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390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390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90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rPr>
              <a:t>写入成功确认了什么，超时后怎样判断结果？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FFE0ABC-2A0A-44A2-BFD4-1F1BF4098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7600950"/>
            <a:ext cx="91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3150" b="1">
                <a:solidFill>
                  <a:srgbClr val="2463FF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3150" b="1">
                <a:solidFill>
                  <a:srgbClr val="2463FF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150" b="1">
                <a:solidFill>
                  <a:srgbClr val="2463FF"/>
                </a:solidFill>
                <a:latin typeface="Arial Unicode MS"/>
                <a:ea typeface="Arial Unicode MS"/>
                <a:cs typeface="Arial Unicode MS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89D8FDE-50D7-401F-B929-6405E45F1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62200" y="7600950"/>
            <a:ext cx="20878800" cy="1504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390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390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90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rPr>
              <a:t>副本延迟、节点故障与重放会怎样改变业务状态？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1DD39CD-7089-46F7-B068-95797654C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9601200"/>
            <a:ext cx="22098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5E1"/>
          </a:solidFill>
          <a:ln xmlns:a="http://schemas.openxmlformats.org/drawingml/2006/main" w="1905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6364AA7-DC1C-4FD2-B74B-77EE72FE1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10229850"/>
            <a:ext cx="9525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3600" b="1">
                <a:solidFill>
                  <a:srgbClr val="2463FF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2463FF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600" b="1">
                <a:solidFill>
                  <a:srgbClr val="2463FF"/>
                </a:solidFill>
                <a:latin typeface="Arial Unicode MS"/>
                <a:ea typeface="Arial Unicode MS"/>
                <a:cs typeface="Arial Unicode MS"/>
              </a:rPr>
              <a:t>原书与阅读资源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07E7234-83FF-4923-860F-CA9A7C662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11087100"/>
            <a:ext cx="10668000" cy="1600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315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315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15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rPr>
              <a:t>dataintensive.net</a:t>
            </a:r>
          </a:p>
          <a:p xmlns:a="http://schemas.openxmlformats.org/drawingml/2006/main">
            <a:pPr algn="l">
              <a:defRPr sz="315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15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rPr>
              <a:t>github.com/Vonng/ddia</a:t>
            </a:r>
          </a:p>
          <a:p xmlns:a="http://schemas.openxmlformats.org/drawingml/2006/main">
            <a:pPr algn="l">
              <a:defRPr sz="315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150" b="0">
                <a:solidFill>
                  <a:srgbClr val="202B40"/>
                </a:solidFill>
                <a:latin typeface="Arial Unicode MS"/>
                <a:ea typeface="Arial Unicode MS"/>
                <a:cs typeface="Arial Unicode MS"/>
              </a:rPr>
              <a:t>github.com/ept/ddia-references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CF91F78-79A2-479E-BB9B-B585886A2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192250" y="10744200"/>
            <a:ext cx="83820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37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 algn="l">
              <a:defRPr sz="37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7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rPr>
              <a:t>配套文章与课件</a:t>
            </a:r>
          </a:p>
          <a:p xmlns:a="http://schemas.openxmlformats.org/drawingml/2006/main">
            <a:pPr algn="l">
              <a:defRPr sz="37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750" b="0">
                <a:solidFill>
                  <a:srgbClr val="677A96"/>
                </a:solidFill>
                <a:latin typeface="Arial Unicode MS"/>
                <a:ea typeface="Arial Unicode MS"/>
                <a:cs typeface="Arial Unicode MS"/>
              </a:rPr>
              <a:t>wxquare.github.io</a:t>
            </a:r>
          </a:p>
        </p:txBody>
      </p:sp>
    </p:spTree>
    <p:extLst>
      <p:ext uri="{BB962C8B-B14F-4D97-AF65-F5344CB8AC3E}">
        <p14:creationId xmlns:p14="http://schemas.microsoft.com/office/powerpoint/2010/main" val="47091893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ns0:coreProperties xmlns:dc="http://purl.org/dc/elements/1.1/" xmlns:ns0="http://schemas.openxmlformats.org/package/2006/metadata/core-properties" xmlns:ns2="http://purl.org/dc/terms/" xmlns:xsi="http://www.w3.org/2001/XMLSchema-instance">
  <dc:creator>wxquare</dc:creator>
  <ns0:lastModifiedBy>wxquare</ns0:lastModifiedBy>
  <dc:title>DDIA 读书分享：数据系统的模型、存储与分布式取舍</dc:title>
  <ns2:created xsi:type="dcterms:W3CDTF">2026-10-12T08:34:22.9920000Z</ns2:created>
  <ns2:modified xsi:type="dcterms:W3CDTF">2026-10-12T08:34:22.9920000Z</ns2:modified>
</ns0:coreProperties>
</file>