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27a4d385344233" /><Relationship Type="http://schemas.openxmlformats.org/officeDocument/2006/relationships/extended-properties" Target="/docProps/app.xml" Id="R2892cd5b547e4d8b" /><Relationship Type="http://schemas.openxmlformats.org/officeDocument/2006/relationships/officeDocument" Target="/ppt/presentation.xml" Id="Rfe6d96dc80c34c8e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e492a101d88e403d"/>
  </p:sldMasterIdLst>
  <p:notesMasterIdLst>
    <p:notesMasterId xmlns:r="http://schemas.openxmlformats.org/officeDocument/2006/relationships" r:id="R1e19e749882b4d0e"/>
  </p:notesMasterIdLst>
  <p:sldIdLst>
    <p:sldId xmlns:r="http://schemas.openxmlformats.org/officeDocument/2006/relationships" id="256" r:id="Rcc436dd900174d4b"/>
    <p:sldId xmlns:r="http://schemas.openxmlformats.org/officeDocument/2006/relationships" id="257" r:id="R59a2d0c279254c16"/>
    <p:sldId xmlns:r="http://schemas.openxmlformats.org/officeDocument/2006/relationships" id="258" r:id="R72b0c8878e2c4bbe"/>
    <p:sldId xmlns:r="http://schemas.openxmlformats.org/officeDocument/2006/relationships" id="259" r:id="R8248d32f0599403c"/>
    <p:sldId xmlns:r="http://schemas.openxmlformats.org/officeDocument/2006/relationships" id="260" r:id="R6ca111f2ff1f4ecd"/>
    <p:sldId xmlns:r="http://schemas.openxmlformats.org/officeDocument/2006/relationships" id="261" r:id="Ra947ab86c6164a0e"/>
    <p:sldId xmlns:r="http://schemas.openxmlformats.org/officeDocument/2006/relationships" id="262" r:id="Ra3624a5d60a34c63"/>
    <p:sldId xmlns:r="http://schemas.openxmlformats.org/officeDocument/2006/relationships" id="263" r:id="Rf1415b42523647b4"/>
    <p:sldId xmlns:r="http://schemas.openxmlformats.org/officeDocument/2006/relationships" id="264" r:id="Re034a55bbb2741f8"/>
    <p:sldId xmlns:r="http://schemas.openxmlformats.org/officeDocument/2006/relationships" id="265" r:id="Ref641208d248460e"/>
    <p:sldId xmlns:r="http://schemas.openxmlformats.org/officeDocument/2006/relationships" id="266" r:id="R3cdd5add72e74257"/>
    <p:sldId xmlns:r="http://schemas.openxmlformats.org/officeDocument/2006/relationships" id="267" r:id="R8167de4ae1914053"/>
    <p:sldId xmlns:r="http://schemas.openxmlformats.org/officeDocument/2006/relationships" id="268" r:id="R03440cb772f74d82"/>
    <p:sldId xmlns:r="http://schemas.openxmlformats.org/officeDocument/2006/relationships" id="269" r:id="Rb03db09e49e84ee3"/>
    <p:sldId xmlns:r="http://schemas.openxmlformats.org/officeDocument/2006/relationships" id="270" r:id="Rf6ff5769ee4d488a"/>
    <p:sldId xmlns:r="http://schemas.openxmlformats.org/officeDocument/2006/relationships" id="271" r:id="R0d96765c7f1747e3"/>
    <p:sldId xmlns:r="http://schemas.openxmlformats.org/officeDocument/2006/relationships" id="272" r:id="R1e0cb5274c7f4265"/>
    <p:sldId xmlns:r="http://schemas.openxmlformats.org/officeDocument/2006/relationships" id="273" r:id="Rb3a87226f10a42f2"/>
    <p:sldId xmlns:r="http://schemas.openxmlformats.org/officeDocument/2006/relationships" id="274" r:id="R480890bcd8df4949"/>
    <p:sldId xmlns:r="http://schemas.openxmlformats.org/officeDocument/2006/relationships" id="275" r:id="R9d2d070d539b442b"/>
    <p:sldId xmlns:r="http://schemas.openxmlformats.org/officeDocument/2006/relationships" id="276" r:id="Raa55241228bb4456"/>
    <p:sldId xmlns:r="http://schemas.openxmlformats.org/officeDocument/2006/relationships" id="277" r:id="Rab6a4c7280e141f9"/>
    <p:sldId xmlns:r="http://schemas.openxmlformats.org/officeDocument/2006/relationships" id="278" r:id="Ra834f95c83cf49b6"/>
    <p:sldId xmlns:r="http://schemas.openxmlformats.org/officeDocument/2006/relationships" id="279" r:id="Rb98cefa3507946ea"/>
    <p:sldId xmlns:r="http://schemas.openxmlformats.org/officeDocument/2006/relationships" id="280" r:id="Rda64ae88a61c4d82"/>
    <p:sldId xmlns:r="http://schemas.openxmlformats.org/officeDocument/2006/relationships" id="281" r:id="R77217cfe59f34ae3"/>
    <p:sldId xmlns:r="http://schemas.openxmlformats.org/officeDocument/2006/relationships" id="282" r:id="Rf925b3cf82e344be"/>
    <p:sldId xmlns:r="http://schemas.openxmlformats.org/officeDocument/2006/relationships" id="283" r:id="Re5bc89449c9c4997"/>
    <p:sldId xmlns:r="http://schemas.openxmlformats.org/officeDocument/2006/relationships" id="284" r:id="Re2f2fb815b234012"/>
    <p:sldId xmlns:r="http://schemas.openxmlformats.org/officeDocument/2006/relationships" id="285" r:id="R7bdf18dba52f453a"/>
    <p:sldId xmlns:r="http://schemas.openxmlformats.org/officeDocument/2006/relationships" id="286" r:id="R32963e599be34ec1"/>
    <p:sldId xmlns:r="http://schemas.openxmlformats.org/officeDocument/2006/relationships" id="287" r:id="R8215b6d678314c1b"/>
    <p:sldId xmlns:r="http://schemas.openxmlformats.org/officeDocument/2006/relationships" id="288" r:id="Rd53dfef5186e4dbc"/>
    <p:sldId xmlns:r="http://schemas.openxmlformats.org/officeDocument/2006/relationships" id="289" r:id="R091540973279467b"/>
    <p:sldId xmlns:r="http://schemas.openxmlformats.org/officeDocument/2006/relationships" id="290" r:id="R67b259ac183d437a"/>
    <p:sldId xmlns:r="http://schemas.openxmlformats.org/officeDocument/2006/relationships" id="291" r:id="R75754950df0f47d5"/>
    <p:sldId xmlns:r="http://schemas.openxmlformats.org/officeDocument/2006/relationships" id="292" r:id="R1bc549e3e0b4446f"/>
    <p:sldId xmlns:r="http://schemas.openxmlformats.org/officeDocument/2006/relationships" id="293" r:id="R489f8e6dc3ad4385"/>
  </p:sldIdLst>
  <p:sldSz cx="24384000" cy="13716000"/>
  <p:notesSz cx="6858000" cy="9144000"/>
  <p:embeddedFontLst>
    <p:embeddedFont>
      <p:font typeface="Helvetica Neue"/>
      <p:regular xmlns:r="http://schemas.openxmlformats.org/officeDocument/2006/relationships" r:id="Rfa6636abd75948f1"/>
      <p:bold xmlns:r="http://schemas.openxmlformats.org/officeDocument/2006/relationships" r:id="R940b013f4a744364"/>
      <p:italic xmlns:r="http://schemas.openxmlformats.org/officeDocument/2006/relationships" r:id="Rc6c39146ff6d4f06"/>
      <p:boldItalic xmlns:r="http://schemas.openxmlformats.org/officeDocument/2006/relationships" r:id="R90b8483893864db5"/>
    </p:embeddedFont>
    <p:embeddedFont>
      <p:font typeface="Roboto Mono"/>
      <p:regular xmlns:r="http://schemas.openxmlformats.org/officeDocument/2006/relationships" r:id="Re4038ea4f83c45ee"/>
      <p:bold xmlns:r="http://schemas.openxmlformats.org/officeDocument/2006/relationships" r:id="Rc5ff8c2590334cd2"/>
      <p:italic xmlns:r="http://schemas.openxmlformats.org/officeDocument/2006/relationships" r:id="R8030be3c33d84996"/>
      <p:boldItalic xmlns:r="http://schemas.openxmlformats.org/officeDocument/2006/relationships" r:id="R66d3ec610616443e"/>
    </p:embeddedFont>
    <p:embeddedFont>
      <p:font typeface="Open Sans"/>
      <p:regular xmlns:r="http://schemas.openxmlformats.org/officeDocument/2006/relationships" r:id="R4767a2d1a5904df9"/>
      <p:bold xmlns:r="http://schemas.openxmlformats.org/officeDocument/2006/relationships" r:id="R3cad3364aa854406"/>
      <p:italic xmlns:r="http://schemas.openxmlformats.org/officeDocument/2006/relationships" r:id="R193281c93e3e42f6"/>
      <p:boldItalic xmlns:r="http://schemas.openxmlformats.org/officeDocument/2006/relationships" r:id="R516d6f6fcf4c40cb"/>
    </p:embeddedFont>
  </p:embeddedFontLst>
  <p:defaultTextStyle>
    <a:def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None/>
    </a:defPPr>
    <a:lvl1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xmlns:r="http://schemas.openxmlformats.org/officeDocument/2006/relationships" def="{DD9C6449-1BFF-4C50-85C4-B7679297AE5B}">
  <a:tblStyle styleId="{DD9C6449-1BFF-4C50-85C4-B7679297AE5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E8773DA7-163F-4946-AA27-403FBB8085AC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7B2EF11D-EA40-47A6-A409-CD4BEB9C851F}" styleName="Table_2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5bf4b7b5494171" /><Relationship Type="http://schemas.openxmlformats.org/officeDocument/2006/relationships/slideMaster" Target="/ppt/slideMasters/slideMaster1.xml" Id="Re492a101d88e403d" /><Relationship Type="http://schemas.openxmlformats.org/officeDocument/2006/relationships/notesMaster" Target="/ppt/notesMasters/notesMaster1.xml" Id="R1e19e749882b4d0e" /><Relationship Type="http://schemas.openxmlformats.org/officeDocument/2006/relationships/presProps" Target="/ppt/presProps.xml" Id="R3ff21ea817094c80" /><Relationship Type="http://schemas.openxmlformats.org/officeDocument/2006/relationships/tableStyles" Target="/ppt/tableStyles.xml" Id="Rc713124e03034ee9" /><Relationship Type="http://schemas.openxmlformats.org/officeDocument/2006/relationships/font" Target="/ppt/fonts/font.dat" Id="Rfa6636abd75948f1" /><Relationship Type="http://schemas.openxmlformats.org/officeDocument/2006/relationships/font" Target="/ppt/fonts/font2.dat" Id="R940b013f4a744364" /><Relationship Type="http://schemas.openxmlformats.org/officeDocument/2006/relationships/font" Target="/ppt/fonts/font3.dat" Id="Rc6c39146ff6d4f06" /><Relationship Type="http://schemas.openxmlformats.org/officeDocument/2006/relationships/font" Target="/ppt/fonts/font4.dat" Id="R90b8483893864db5" /><Relationship Type="http://schemas.openxmlformats.org/officeDocument/2006/relationships/font" Target="/ppt/fonts/font5.dat" Id="Re4038ea4f83c45ee" /><Relationship Type="http://schemas.openxmlformats.org/officeDocument/2006/relationships/font" Target="/ppt/fonts/font6.dat" Id="Rc5ff8c2590334cd2" /><Relationship Type="http://schemas.openxmlformats.org/officeDocument/2006/relationships/font" Target="/ppt/fonts/font7.dat" Id="R8030be3c33d84996" /><Relationship Type="http://schemas.openxmlformats.org/officeDocument/2006/relationships/font" Target="/ppt/fonts/font8.dat" Id="R66d3ec610616443e" /><Relationship Type="http://schemas.openxmlformats.org/officeDocument/2006/relationships/font" Target="/ppt/fonts/font9.dat" Id="R4767a2d1a5904df9" /><Relationship Type="http://schemas.openxmlformats.org/officeDocument/2006/relationships/font" Target="/ppt/fonts/font10.dat" Id="R3cad3364aa854406" /><Relationship Type="http://schemas.openxmlformats.org/officeDocument/2006/relationships/font" Target="/ppt/fonts/font11.dat" Id="R193281c93e3e42f6" /><Relationship Type="http://schemas.openxmlformats.org/officeDocument/2006/relationships/font" Target="/ppt/fonts/font12.dat" Id="R516d6f6fcf4c40cb" /><Relationship Type="http://schemas.openxmlformats.org/officeDocument/2006/relationships/slide" Target="/ppt/slides/slide1.xml" Id="Rcc436dd900174d4b" /><Relationship Type="http://schemas.openxmlformats.org/officeDocument/2006/relationships/slide" Target="/ppt/slides/slide2.xml" Id="R59a2d0c279254c16" /><Relationship Type="http://schemas.openxmlformats.org/officeDocument/2006/relationships/slide" Target="/ppt/slides/slide3.xml" Id="R72b0c8878e2c4bbe" /><Relationship Type="http://schemas.openxmlformats.org/officeDocument/2006/relationships/slide" Target="/ppt/slides/slide4.xml" Id="R8248d32f0599403c" /><Relationship Type="http://schemas.openxmlformats.org/officeDocument/2006/relationships/slide" Target="/ppt/slides/slide5.xml" Id="R6ca111f2ff1f4ecd" /><Relationship Type="http://schemas.openxmlformats.org/officeDocument/2006/relationships/slide" Target="/ppt/slides/slide6.xml" Id="Ra947ab86c6164a0e" /><Relationship Type="http://schemas.openxmlformats.org/officeDocument/2006/relationships/slide" Target="/ppt/slides/slide7.xml" Id="Ra3624a5d60a34c63" /><Relationship Type="http://schemas.openxmlformats.org/officeDocument/2006/relationships/slide" Target="/ppt/slides/slide8.xml" Id="Rf1415b42523647b4" /><Relationship Type="http://schemas.openxmlformats.org/officeDocument/2006/relationships/slide" Target="/ppt/slides/slide9.xml" Id="Re034a55bbb2741f8" /><Relationship Type="http://schemas.openxmlformats.org/officeDocument/2006/relationships/slide" Target="/ppt/slides/slide10.xml" Id="Ref641208d248460e" /><Relationship Type="http://schemas.openxmlformats.org/officeDocument/2006/relationships/slide" Target="/ppt/slides/slide11.xml" Id="R3cdd5add72e74257" /><Relationship Type="http://schemas.openxmlformats.org/officeDocument/2006/relationships/slide" Target="/ppt/slides/slide12.xml" Id="R8167de4ae1914053" /><Relationship Type="http://schemas.openxmlformats.org/officeDocument/2006/relationships/slide" Target="/ppt/slides/slide13.xml" Id="R03440cb772f74d82" /><Relationship Type="http://schemas.openxmlformats.org/officeDocument/2006/relationships/slide" Target="/ppt/slides/slide14.xml" Id="Rb03db09e49e84ee3" /><Relationship Type="http://schemas.openxmlformats.org/officeDocument/2006/relationships/slide" Target="/ppt/slides/slide15.xml" Id="Rf6ff5769ee4d488a" /><Relationship Type="http://schemas.openxmlformats.org/officeDocument/2006/relationships/slide" Target="/ppt/slides/slide16.xml" Id="R0d96765c7f1747e3" /><Relationship Type="http://schemas.openxmlformats.org/officeDocument/2006/relationships/slide" Target="/ppt/slides/slide17.xml" Id="R1e0cb5274c7f4265" /><Relationship Type="http://schemas.openxmlformats.org/officeDocument/2006/relationships/slide" Target="/ppt/slides/slide18.xml" Id="Rb3a87226f10a42f2" /><Relationship Type="http://schemas.openxmlformats.org/officeDocument/2006/relationships/slide" Target="/ppt/slides/slide19.xml" Id="R480890bcd8df4949" /><Relationship Type="http://schemas.openxmlformats.org/officeDocument/2006/relationships/slide" Target="/ppt/slides/slide20.xml" Id="R9d2d070d539b442b" /><Relationship Type="http://schemas.openxmlformats.org/officeDocument/2006/relationships/slide" Target="/ppt/slides/slide21.xml" Id="Raa55241228bb4456" /><Relationship Type="http://schemas.openxmlformats.org/officeDocument/2006/relationships/slide" Target="/ppt/slides/slide22.xml" Id="Rab6a4c7280e141f9" /><Relationship Type="http://schemas.openxmlformats.org/officeDocument/2006/relationships/slide" Target="/ppt/slides/slide23.xml" Id="Ra834f95c83cf49b6" /><Relationship Type="http://schemas.openxmlformats.org/officeDocument/2006/relationships/slide" Target="/ppt/slides/slide24.xml" Id="Rb98cefa3507946ea" /><Relationship Type="http://schemas.openxmlformats.org/officeDocument/2006/relationships/slide" Target="/ppt/slides/slide25.xml" Id="Rda64ae88a61c4d82" /><Relationship Type="http://schemas.openxmlformats.org/officeDocument/2006/relationships/slide" Target="/ppt/slides/slide26.xml" Id="R77217cfe59f34ae3" /><Relationship Type="http://schemas.openxmlformats.org/officeDocument/2006/relationships/slide" Target="/ppt/slides/slide27.xml" Id="Rf925b3cf82e344be" /><Relationship Type="http://schemas.openxmlformats.org/officeDocument/2006/relationships/slide" Target="/ppt/slides/slide28.xml" Id="Re5bc89449c9c4997" /><Relationship Type="http://schemas.openxmlformats.org/officeDocument/2006/relationships/slide" Target="/ppt/slides/slide29.xml" Id="Re2f2fb815b234012" /><Relationship Type="http://schemas.openxmlformats.org/officeDocument/2006/relationships/slide" Target="/ppt/slides/slide30.xml" Id="R7bdf18dba52f453a" /><Relationship Type="http://schemas.openxmlformats.org/officeDocument/2006/relationships/slide" Target="/ppt/slides/slide31.xml" Id="R32963e599be34ec1" /><Relationship Type="http://schemas.openxmlformats.org/officeDocument/2006/relationships/slide" Target="/ppt/slides/slide32.xml" Id="R8215b6d678314c1b" /><Relationship Type="http://schemas.openxmlformats.org/officeDocument/2006/relationships/slide" Target="/ppt/slides/slide33.xml" Id="Rd53dfef5186e4dbc" /><Relationship Type="http://schemas.openxmlformats.org/officeDocument/2006/relationships/slide" Target="/ppt/slides/slide34.xml" Id="R091540973279467b" /><Relationship Type="http://schemas.openxmlformats.org/officeDocument/2006/relationships/slide" Target="/ppt/slides/slide35.xml" Id="R67b259ac183d437a" /><Relationship Type="http://schemas.openxmlformats.org/officeDocument/2006/relationships/slide" Target="/ppt/slides/slide36.xml" Id="R75754950df0f47d5" /><Relationship Type="http://schemas.openxmlformats.org/officeDocument/2006/relationships/slide" Target="/ppt/slides/slide37.xml" Id="R1bc549e3e0b4446f" /><Relationship Type="http://schemas.openxmlformats.org/officeDocument/2006/relationships/slide" Target="/ppt/slides/slide38.xml" Id="R489f8e6dc3ad43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d5f0262a15646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White">
  <a:themeElements>
    <a:clrScheme name="wxquare Public">
      <a:dk1>
        <a:srgbClr val="000000"/>
      </a:dk1>
      <a:lt1>
        <a:srgbClr val="FFFFFF"/>
      </a:lt1>
      <a:dk2>
        <a:srgbClr val="1E293B"/>
      </a:dk2>
      <a:lt2>
        <a:srgbClr val="E2E8F0"/>
      </a:lt2>
      <a:accent1>
        <a:srgbClr val="2563EB"/>
      </a:accent1>
      <a:accent2>
        <a:srgbClr val="0F766E"/>
      </a:accent2>
      <a:accent3>
        <a:srgbClr val="F59E0B"/>
      </a:accent3>
      <a:accent4>
        <a:srgbClr val="DC2626"/>
      </a:accent4>
      <a:accent5>
        <a:srgbClr val="7C3AED"/>
      </a:accent5>
      <a:accent6>
        <a:srgbClr val="16A34A"/>
      </a:accent6>
      <a:hlink>
        <a:srgbClr val="2563EB"/>
      </a:hlink>
      <a:folHlink>
        <a:srgbClr val="7C3AE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xquare Public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230ecf226b34c66" /><Relationship Type="http://schemas.openxmlformats.org/officeDocument/2006/relationships/notesMaster" Target="/ppt/notesMasters/notesMaster1.xml" Id="R0004bcbbba254c9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6e5f24f161a4235" /><Relationship Type="http://schemas.openxmlformats.org/officeDocument/2006/relationships/notesMaster" Target="/ppt/notesMasters/notesMaster1.xml" Id="R74f58a57ab5b4af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b6b77856c34cf7" /><Relationship Type="http://schemas.openxmlformats.org/officeDocument/2006/relationships/notesMaster" Target="/ppt/notesMasters/notesMaster1.xml" Id="R8d360a9b73854b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37fe50bb2d74eb5" /><Relationship Type="http://schemas.openxmlformats.org/officeDocument/2006/relationships/notesMaster" Target="/ppt/notesMasters/notesMaster1.xml" Id="R9b53872c9c5047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8627fdf2ae0479a" /><Relationship Type="http://schemas.openxmlformats.org/officeDocument/2006/relationships/notesMaster" Target="/ppt/notesMasters/notesMaster1.xml" Id="R3c8d99bcc48f45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a4ab55a86140bf" /><Relationship Type="http://schemas.openxmlformats.org/officeDocument/2006/relationships/notesMaster" Target="/ppt/notesMasters/notesMaster1.xml" Id="R16158c54044c418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e1030cbe8b44a52" /><Relationship Type="http://schemas.openxmlformats.org/officeDocument/2006/relationships/notesMaster" Target="/ppt/notesMasters/notesMaster1.xml" Id="Ra36d4c5e60904ba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288c09f589f4b75" /><Relationship Type="http://schemas.openxmlformats.org/officeDocument/2006/relationships/notesMaster" Target="/ppt/notesMasters/notesMaster1.xml" Id="Refbe8821a63046d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c6f2ad45aad4199" /><Relationship Type="http://schemas.openxmlformats.org/officeDocument/2006/relationships/notesMaster" Target="/ppt/notesMasters/notesMaster1.xml" Id="R757784e67fa9401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0014468877944c4" /><Relationship Type="http://schemas.openxmlformats.org/officeDocument/2006/relationships/notesMaster" Target="/ppt/notesMasters/notesMaster1.xml" Id="Ra878d8c2943e4d2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ace51490a9b46ea" /><Relationship Type="http://schemas.openxmlformats.org/officeDocument/2006/relationships/notesMaster" Target="/ppt/notesMasters/notesMaster1.xml" Id="R3ae7746d457545e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f18fd891a8c44ad" /><Relationship Type="http://schemas.openxmlformats.org/officeDocument/2006/relationships/notesMaster" Target="/ppt/notesMasters/notesMaster1.xml" Id="Rd10e9e391264412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aa897aa8bf94ef3" /><Relationship Type="http://schemas.openxmlformats.org/officeDocument/2006/relationships/notesMaster" Target="/ppt/notesMasters/notesMaster1.xml" Id="Rbffa0124067b4a8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bfa361f074741dc" /><Relationship Type="http://schemas.openxmlformats.org/officeDocument/2006/relationships/notesMaster" Target="/ppt/notesMasters/notesMaster1.xml" Id="Rdb50347278254be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4cb3470f5df4704" /><Relationship Type="http://schemas.openxmlformats.org/officeDocument/2006/relationships/notesMaster" Target="/ppt/notesMasters/notesMaster1.xml" Id="R798a77f22af341e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e3fe05a34ca4257" /><Relationship Type="http://schemas.openxmlformats.org/officeDocument/2006/relationships/notesMaster" Target="/ppt/notesMasters/notesMaster1.xml" Id="Rfd5d7d00e5f940d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bdcfc1991d64398" /><Relationship Type="http://schemas.openxmlformats.org/officeDocument/2006/relationships/notesMaster" Target="/ppt/notesMasters/notesMaster1.xml" Id="R4c3448ebaec9488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9a37ef106094524" /><Relationship Type="http://schemas.openxmlformats.org/officeDocument/2006/relationships/notesMaster" Target="/ppt/notesMasters/notesMaster1.xml" Id="Rafaaae2351ed4c2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c83944c0c4c466e" /><Relationship Type="http://schemas.openxmlformats.org/officeDocument/2006/relationships/notesMaster" Target="/ppt/notesMasters/notesMaster1.xml" Id="R990905524d89446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7246c7aa3454c22" /><Relationship Type="http://schemas.openxmlformats.org/officeDocument/2006/relationships/notesMaster" Target="/ppt/notesMasters/notesMaster1.xml" Id="R72e758b8d38d478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8013d5010514b57" /><Relationship Type="http://schemas.openxmlformats.org/officeDocument/2006/relationships/notesMaster" Target="/ppt/notesMasters/notesMaster1.xml" Id="R9fd6a6b4ff1b45e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8ea3386375942e9" /><Relationship Type="http://schemas.openxmlformats.org/officeDocument/2006/relationships/notesMaster" Target="/ppt/notesMasters/notesMaster1.xml" Id="R41d97bd16176493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f97d84eb88846b7" /><Relationship Type="http://schemas.openxmlformats.org/officeDocument/2006/relationships/notesMaster" Target="/ppt/notesMasters/notesMaster1.xml" Id="Rf3f2215279084ce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89dac41b3ac466d" /><Relationship Type="http://schemas.openxmlformats.org/officeDocument/2006/relationships/notesMaster" Target="/ppt/notesMasters/notesMaster1.xml" Id="Rb5f287d07cfc452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238efb85133464d" /><Relationship Type="http://schemas.openxmlformats.org/officeDocument/2006/relationships/notesMaster" Target="/ppt/notesMasters/notesMaster1.xml" Id="Ra81c291ac9d149d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8f883e2e60a45fd" /><Relationship Type="http://schemas.openxmlformats.org/officeDocument/2006/relationships/notesMaster" Target="/ppt/notesMasters/notesMaster1.xml" Id="R60dbf2bf43514b1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c100a5c9fc349f0" /><Relationship Type="http://schemas.openxmlformats.org/officeDocument/2006/relationships/notesMaster" Target="/ppt/notesMasters/notesMaster1.xml" Id="R4e5c21e77faa4c0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50754fbbb0e4f61" /><Relationship Type="http://schemas.openxmlformats.org/officeDocument/2006/relationships/notesMaster" Target="/ppt/notesMasters/notesMaster1.xml" Id="R4fc5fec55aac45f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837f04393d5466a" /><Relationship Type="http://schemas.openxmlformats.org/officeDocument/2006/relationships/notesMaster" Target="/ppt/notesMasters/notesMaster1.xml" Id="R093ce35a40fa499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6772677546b4bfb" /><Relationship Type="http://schemas.openxmlformats.org/officeDocument/2006/relationships/notesMaster" Target="/ppt/notesMasters/notesMaster1.xml" Id="R819dee4b7c3441e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6d187ee123845c2" /><Relationship Type="http://schemas.openxmlformats.org/officeDocument/2006/relationships/notesMaster" Target="/ppt/notesMasters/notesMaster1.xml" Id="Rf0885d22ce7144d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a550f7a5ae648e1" /><Relationship Type="http://schemas.openxmlformats.org/officeDocument/2006/relationships/notesMaster" Target="/ppt/notesMasters/notesMaster1.xml" Id="R9a65e292b4974c2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f813c9d24d94371" /><Relationship Type="http://schemas.openxmlformats.org/officeDocument/2006/relationships/notesMaster" Target="/ppt/notesMasters/notesMaster1.xml" Id="R055eec726c2a4070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81a1ebbea8c4c14" /><Relationship Type="http://schemas.openxmlformats.org/officeDocument/2006/relationships/notesMaster" Target="/ppt/notesMasters/notesMaster1.xml" Id="R760e82a549864385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1d353a620f3f41e8" /><Relationship Type="http://schemas.openxmlformats.org/officeDocument/2006/relationships/notesMaster" Target="/ppt/notesMasters/notesMaster1.xml" Id="Ree14f4876ffe41c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d3b649b40af40f9" /><Relationship Type="http://schemas.openxmlformats.org/officeDocument/2006/relationships/notesMaster" Target="/ppt/notesMasters/notesMaster1.xml" Id="Re6a3c52c8572466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d939c595d4374680" /><Relationship Type="http://schemas.openxmlformats.org/officeDocument/2006/relationships/notesMaster" Target="/ppt/notesMasters/notesMaster1.xml" Id="R77831aa674c44543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9897f0aee6b94f64" /><Relationship Type="http://schemas.openxmlformats.org/officeDocument/2006/relationships/notesMaster" Target="/ppt/notesMasters/notesMaster1.xml" Id="R2d436cb386fb43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457200" lvl="0" indent="-31750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t>图模型，比较特殊，比较适合一些特殊场景</a:t>
            </a:r>
            <a:endParaRPr/>
          </a:p>
          <a:p xmlns:a="http://schemas.openxmlformats.org/drawingml/2006/main">
            <a:pPr marL="457200" lvl="0" indent="-31750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t>列存储，加强模式加强因子存储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45720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000">
              <a:solidFill>
                <a:srgbClr val="333333"/>
              </a:solidFill>
              <a:highlight>
                <a:schemeClr val="lt1"/>
              </a:highlight>
            </a:endParaRPr>
          </a:p>
          <a:p xmlns:a="http://schemas.openxmlformats.org/drawingml/2006/main">
            <a: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</a:pPr>
            <a:r>
              <a:rPr sz="1000">
                <a:solidFill>
                  <a:srgbClr val="1F23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主节点的个数</a:t>
            </a:r>
            <a:endParaRPr sz="1000">
              <a:solidFill>
                <a:srgbClr val="1F2328"/>
              </a:solidFill>
              <a:highlight>
                <a:srgbClr val="FFFFFF"/>
              </a:highlight>
              <a:latin typeface="Arial"/>
              <a:ea typeface="Arial"/>
              <a:cs typeface="Arial"/>
            </a:endParaRPr>
          </a:p>
          <a:p xmlns:a="http://schemas.openxmlformats.org/drawingml/2006/main">
            <a: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000"/>
              <a:buFont typeface="Arial"/>
              <a:buAutoNum type="arabicPeriod"/>
            </a:pPr>
            <a:r>
              <a:rPr sz="1000">
                <a:solidFill>
                  <a:srgbClr val="1F23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副本同步是同步还是异步</a:t>
            </a:r>
            <a:endParaRPr sz="1000">
              <a:solidFill>
                <a:srgbClr val="1F2328"/>
              </a:solidFill>
              <a:highlight>
                <a:srgbClr val="FFFFFF"/>
              </a:highlight>
              <a:latin typeface="Arial"/>
              <a:ea typeface="Arial"/>
              <a:cs typeface="Arial"/>
            </a:endParaRPr>
          </a:p>
          <a:p xmlns:a="http://schemas.openxmlformats.org/drawingml/2006/main">
            <a:pPr marL="457200" lvl="0" indent="-2921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000"/>
              <a:buFont typeface="Arial"/>
              <a:buAutoNum type="arabicPeriod"/>
            </a:pPr>
            <a:r>
              <a:rPr sz="1000">
                <a:solidFill>
                  <a:srgbClr val="1F23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读写请求路由到maser节点还是slave节点</a:t>
            </a:r>
            <a:endParaRPr sz="1000">
              <a:solidFill>
                <a:srgbClr val="1F2328"/>
              </a:solidFill>
              <a:highlight>
                <a:srgbClr val="FFFFFF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4ddd8cc3e64708" /></Relationships>
</file>

<file path=ppt/slideLayouts/slideLayout1.xml><?xml version="1.0" encoding="utf-8"?>
<p:sldLayout xmlns:p="http://schemas.openxmlformats.org/presentationml/2006/main">
  <p:cSld name="wxquare Public Layout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60718e6edd4e23" /><Relationship Type="http://schemas.openxmlformats.org/officeDocument/2006/relationships/slideLayout" Target="/ppt/slideLayouts/slideLayout1.xml" Id="R180e984e96264651" /></Relationships>
</file>

<file path=ppt/slideMasters/slideMaster1.xml><?xml version="1.0" encoding="utf-8"?>
<p:sldMaster xmlns:p="http://schemas.openxmlformats.org/presentationml/2006/main">
  <p:cSld name="wxquare Public Master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0e984e96264651"/>
  </p:sldLayoutIdLst>
</p:sldMaster>
</file>

<file path=ppt/slideMasters/theme/theme2.xml><?xml version="1.0" encoding="utf-8"?>
<a:theme xmlns:a="http://schemas.openxmlformats.org/drawingml/2006/main" name="White">
  <a:themeElements>
    <a:clrScheme name="wxquare Public">
      <a:dk1>
        <a:srgbClr val="000000"/>
      </a:dk1>
      <a:lt1>
        <a:srgbClr val="FFFFFF"/>
      </a:lt1>
      <a:dk2>
        <a:srgbClr val="1E293B"/>
      </a:dk2>
      <a:lt2>
        <a:srgbClr val="E2E8F0"/>
      </a:lt2>
      <a:accent1>
        <a:srgbClr val="2563EB"/>
      </a:accent1>
      <a:accent2>
        <a:srgbClr val="0F766E"/>
      </a:accent2>
      <a:accent3>
        <a:srgbClr val="F59E0B"/>
      </a:accent3>
      <a:accent4>
        <a:srgbClr val="DC2626"/>
      </a:accent4>
      <a:accent5>
        <a:srgbClr val="7C3AED"/>
      </a:accent5>
      <a:accent6>
        <a:srgbClr val="16A34A"/>
      </a:accent6>
      <a:hlink>
        <a:srgbClr val="2563EB"/>
      </a:hlink>
      <a:folHlink>
        <a:srgbClr val="7C3AE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xquare Public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fe447f482e4d96" /><Relationship Type="http://schemas.openxmlformats.org/officeDocument/2006/relationships/notesSlide" Target="/ppt/notesSlides/notesSlide1.xml" Id="R0e148e14dd3546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d85c6840c646ae" /><Relationship Type="http://schemas.openxmlformats.org/officeDocument/2006/relationships/image" Target="/ppt/media/image.png" Id="R04ce7c2d226d400b" /><Relationship Type="http://schemas.openxmlformats.org/officeDocument/2006/relationships/hyperlink" Target="https://github.com/leewaiho/Clean-Architecture-zh" TargetMode="External" Id="Rc1b4f82d2c954aa2" /><Relationship Type="http://schemas.openxmlformats.org/officeDocument/2006/relationships/hyperlink" Target="https://github.com/donnemartin/system-design-primer" TargetMode="External" Id="Rb50af6d3db734e23" /><Relationship Type="http://schemas.openxmlformats.org/officeDocument/2006/relationships/image" Target="/ppt/media/image2.png" Id="R7eee6e9dea55477e" /><Relationship Type="http://schemas.openxmlformats.org/officeDocument/2006/relationships/notesSlide" Target="/ppt/notesSlides/notesSlide2.xml" Id="Rb056f19748ab45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da4380a0f94bda" /><Relationship Type="http://schemas.openxmlformats.org/officeDocument/2006/relationships/image" Target="/ppt/media/image3.png" Id="R38bf365f5e1b4f18" /><Relationship Type="http://schemas.openxmlformats.org/officeDocument/2006/relationships/image" Target="/ppt/media/image4.png" Id="R77d1ce8656c643e8" /><Relationship Type="http://schemas.openxmlformats.org/officeDocument/2006/relationships/notesSlide" Target="/ppt/notesSlides/notesSlide3.xml" Id="R1fc9c7445f07468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60005370f2475a" /><Relationship Type="http://schemas.openxmlformats.org/officeDocument/2006/relationships/notesSlide" Target="/ppt/notesSlides/notesSlide4.xml" Id="R2502c3d18f7c4d8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400edc8fa44a8b" /><Relationship Type="http://schemas.openxmlformats.org/officeDocument/2006/relationships/notesSlide" Target="/ppt/notesSlides/notesSlide5.xml" Id="Rb336c82adfe448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a43858c240462a" /><Relationship Type="http://schemas.openxmlformats.org/officeDocument/2006/relationships/notesSlide" Target="/ppt/notesSlides/notesSlide6.xml" Id="R1dcad438a6f248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071c9037d84fe1" /><Relationship Type="http://schemas.openxmlformats.org/officeDocument/2006/relationships/image" Target="/ppt/media/image5.png" Id="R5a7fd3f7cfee4120" /><Relationship Type="http://schemas.openxmlformats.org/officeDocument/2006/relationships/notesSlide" Target="/ppt/notesSlides/notesSlide7.xml" Id="R3ff8a48525d940b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519659117641c3" /><Relationship Type="http://schemas.openxmlformats.org/officeDocument/2006/relationships/image" Target="/ppt/media/image6.png" Id="R1ed8c820324e4d1f" /><Relationship Type="http://schemas.openxmlformats.org/officeDocument/2006/relationships/notesSlide" Target="/ppt/notesSlides/notesSlide8.xml" Id="Re64469cee0c0452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503b377fd54f6d" /><Relationship Type="http://schemas.openxmlformats.org/officeDocument/2006/relationships/image" Target="/ppt/media/image7.png" Id="R3a553ef4e3764481" /><Relationship Type="http://schemas.openxmlformats.org/officeDocument/2006/relationships/notesSlide" Target="/ppt/notesSlides/notesSlide9.xml" Id="R083ee74a6e6d44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1abdcbcf40435e" /><Relationship Type="http://schemas.openxmlformats.org/officeDocument/2006/relationships/image" Target="/ppt/media/image8.png" Id="Rbc889d9ccb324d37" /><Relationship Type="http://schemas.openxmlformats.org/officeDocument/2006/relationships/notesSlide" Target="/ppt/notesSlides/notesSlide10.xml" Id="R37b0cdf97738421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4b116bbad4f88" /><Relationship Type="http://schemas.openxmlformats.org/officeDocument/2006/relationships/image" Target="/ppt/media/image9.png" Id="R0b94a7edba954dba" /><Relationship Type="http://schemas.openxmlformats.org/officeDocument/2006/relationships/notesSlide" Target="/ppt/notesSlides/notesSlide11.xml" Id="Rf113638d24c741d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00e8b512064aeb" /><Relationship Type="http://schemas.openxmlformats.org/officeDocument/2006/relationships/image" Target="/ppt/media/image10.png" Id="Rdc960b2bb7934b1d" /><Relationship Type="http://schemas.openxmlformats.org/officeDocument/2006/relationships/notesSlide" Target="/ppt/notesSlides/notesSlide12.xml" Id="R1372afaa9ebd49d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6335203634103" /><Relationship Type="http://schemas.openxmlformats.org/officeDocument/2006/relationships/notesSlide" Target="/ppt/notesSlides/notesSlide13.xml" Id="R6d1961e15a3848e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d612bbc5d4cdb" /><Relationship Type="http://schemas.openxmlformats.org/officeDocument/2006/relationships/notesSlide" Target="/ppt/notesSlides/notesSlide14.xml" Id="R5caf49b35727488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f17fdb9be54631" /><Relationship Type="http://schemas.openxmlformats.org/officeDocument/2006/relationships/notesSlide" Target="/ppt/notesSlides/notesSlide15.xml" Id="R30e9d108c7f1424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4ff0887fd48d4" /><Relationship Type="http://schemas.openxmlformats.org/officeDocument/2006/relationships/notesSlide" Target="/ppt/notesSlides/notesSlide16.xml" Id="Rf4d5e46a56554bf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885eef60674eaa" /><Relationship Type="http://schemas.openxmlformats.org/officeDocument/2006/relationships/image" Target="/ppt/media/image11.png" Id="R9dd04d07b21648e7" /><Relationship Type="http://schemas.openxmlformats.org/officeDocument/2006/relationships/notesSlide" Target="/ppt/notesSlides/notesSlide17.xml" Id="R576f5fb8731843f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59c656484f4804" /><Relationship Type="http://schemas.openxmlformats.org/officeDocument/2006/relationships/image" Target="/ppt/media/image12.png" Id="Rca7010698c0740cb" /><Relationship Type="http://schemas.openxmlformats.org/officeDocument/2006/relationships/image" Target="/ppt/media/image13.png" Id="Rd7a84abc053d4cd3" /><Relationship Type="http://schemas.openxmlformats.org/officeDocument/2006/relationships/image" Target="/ppt/media/image14.png" Id="Re6c0b38059bf4ca9" /><Relationship Type="http://schemas.openxmlformats.org/officeDocument/2006/relationships/image" Target="/ppt/media/image15.png" Id="R5ad25f35371c474b" /><Relationship Type="http://schemas.openxmlformats.org/officeDocument/2006/relationships/notesSlide" Target="/ppt/notesSlides/notesSlide18.xml" Id="R4c7aa2230f184e7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a132f05c7344c0" /><Relationship Type="http://schemas.openxmlformats.org/officeDocument/2006/relationships/notesSlide" Target="/ppt/notesSlides/notesSlide19.xml" Id="R557878aad8b5487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dd8388d5d84e38" /><Relationship Type="http://schemas.openxmlformats.org/officeDocument/2006/relationships/image" Target="/ppt/media/image16.png" Id="R5f032f10b10f4242" /><Relationship Type="http://schemas.openxmlformats.org/officeDocument/2006/relationships/image" Target="/ppt/media/image17.png" Id="Rb7fb0e2e517b4c93" /><Relationship Type="http://schemas.openxmlformats.org/officeDocument/2006/relationships/image" Target="/ppt/media/image18.png" Id="R79879aa6d05d41a8" /><Relationship Type="http://schemas.openxmlformats.org/officeDocument/2006/relationships/image" Target="/ppt/media/image19.png" Id="R6c24f7c250fa4fcb" /><Relationship Type="http://schemas.openxmlformats.org/officeDocument/2006/relationships/image" Target="/ppt/media/image20.png" Id="R81177fd4406344e1" /><Relationship Type="http://schemas.openxmlformats.org/officeDocument/2006/relationships/image" Target="/ppt/media/image21.png" Id="R1c38a132281349d3" /><Relationship Type="http://schemas.openxmlformats.org/officeDocument/2006/relationships/image" Target="/ppt/media/image22.png" Id="R36379cf4b15f4303" /><Relationship Type="http://schemas.openxmlformats.org/officeDocument/2006/relationships/notesSlide" Target="/ppt/notesSlides/notesSlide20.xml" Id="R1ae4493e92234ca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36c6eadcbc4770" /><Relationship Type="http://schemas.openxmlformats.org/officeDocument/2006/relationships/image" Target="/ppt/media/image23.png" Id="R69250f6baad446bb" /><Relationship Type="http://schemas.openxmlformats.org/officeDocument/2006/relationships/image" Target="/ppt/media/image24.png" Id="R8cba8f221e044c0d" /><Relationship Type="http://schemas.openxmlformats.org/officeDocument/2006/relationships/image" Target="/ppt/media/image25.png" Id="R396210a5ae0c4972" /><Relationship Type="http://schemas.openxmlformats.org/officeDocument/2006/relationships/notesSlide" Target="/ppt/notesSlides/notesSlide21.xml" Id="R2ea25954ef94429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cb0a5733234ec1" /><Relationship Type="http://schemas.openxmlformats.org/officeDocument/2006/relationships/image" Target="/ppt/media/image26.png" Id="R0871f6eebc0b4b74" /><Relationship Type="http://schemas.openxmlformats.org/officeDocument/2006/relationships/image" Target="/ppt/media/image27.png" Id="Rcd90dbdf5be0486d" /><Relationship Type="http://schemas.openxmlformats.org/officeDocument/2006/relationships/notesSlide" Target="/ppt/notesSlides/notesSlide22.xml" Id="Rf5696318faa24bf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fe955066eb4a46" /><Relationship Type="http://schemas.openxmlformats.org/officeDocument/2006/relationships/image" Target="/ppt/media/image28.png" Id="R5f2ec2dbd02c4b57" /><Relationship Type="http://schemas.openxmlformats.org/officeDocument/2006/relationships/notesSlide" Target="/ppt/notesSlides/notesSlide23.xml" Id="Rd29cf5615fbd4c8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7b1248cc344917" /><Relationship Type="http://schemas.openxmlformats.org/officeDocument/2006/relationships/image" Target="/ppt/media/image29.png" Id="R19b7ef8e9f4544df" /><Relationship Type="http://schemas.openxmlformats.org/officeDocument/2006/relationships/notesSlide" Target="/ppt/notesSlides/notesSlide24.xml" Id="Ra9dffbd007744bd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731b3ddfbf408d" /><Relationship Type="http://schemas.openxmlformats.org/officeDocument/2006/relationships/image" Target="/ppt/media/image30.png" Id="R1c2cd24913db47cb" /><Relationship Type="http://schemas.openxmlformats.org/officeDocument/2006/relationships/image" Target="/ppt/media/image31.png" Id="R4083ae85a4284941" /><Relationship Type="http://schemas.openxmlformats.org/officeDocument/2006/relationships/image" Target="/ppt/media/image32.png" Id="R438a76a36b1f41f4" /><Relationship Type="http://schemas.openxmlformats.org/officeDocument/2006/relationships/notesSlide" Target="/ppt/notesSlides/notesSlide25.xml" Id="Raf00c38cd09d41c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71877968b2400d" /><Relationship Type="http://schemas.openxmlformats.org/officeDocument/2006/relationships/notesSlide" Target="/ppt/notesSlides/notesSlide26.xml" Id="Rcbe0919fcc97435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3e2cdb1d2d4169" /><Relationship Type="http://schemas.openxmlformats.org/officeDocument/2006/relationships/image" Target="/ppt/media/image33.png" Id="Rcbbc1856dd934ef9" /><Relationship Type="http://schemas.openxmlformats.org/officeDocument/2006/relationships/notesSlide" Target="/ppt/notesSlides/notesSlide27.xml" Id="Rca18482df4ed40a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bbdbece5b441b5" /><Relationship Type="http://schemas.openxmlformats.org/officeDocument/2006/relationships/image" Target="/ppt/media/image34.png" Id="Ree3cb4c854ee46f1" /><Relationship Type="http://schemas.openxmlformats.org/officeDocument/2006/relationships/notesSlide" Target="/ppt/notesSlides/notesSlide28.xml" Id="Rab3a58d151c74c3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3ed7c35e884f04" /><Relationship Type="http://schemas.openxmlformats.org/officeDocument/2006/relationships/image" Target="/ppt/media/image35.png" Id="R069d827c9f3b4ad9" /><Relationship Type="http://schemas.openxmlformats.org/officeDocument/2006/relationships/notesSlide" Target="/ppt/notesSlides/notesSlide29.xml" Id="R93c665b5fc13433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54385cd7a44a1" /><Relationship Type="http://schemas.openxmlformats.org/officeDocument/2006/relationships/notesSlide" Target="/ppt/notesSlides/notesSlide30.xml" Id="Rc628c07f54f748e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1f6ef637741a5" /><Relationship Type="http://schemas.openxmlformats.org/officeDocument/2006/relationships/notesSlide" Target="/ppt/notesSlides/notesSlide31.xml" Id="Rd39afe815385401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43be1c7dff4788" /><Relationship Type="http://schemas.openxmlformats.org/officeDocument/2006/relationships/image" Target="/ppt/media/image36.png" Id="Rb9eb4d1cc63c4ef4" /><Relationship Type="http://schemas.openxmlformats.org/officeDocument/2006/relationships/image" Target="/ppt/media/image37.png" Id="Re3d487bf3893466a" /><Relationship Type="http://schemas.openxmlformats.org/officeDocument/2006/relationships/notesSlide" Target="/ppt/notesSlides/notesSlide32.xml" Id="R929d12f38bc94a23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b21a60d7ed4169" /><Relationship Type="http://schemas.openxmlformats.org/officeDocument/2006/relationships/image" Target="/ppt/media/image38.png" Id="R6caeae3018db47a7" /><Relationship Type="http://schemas.openxmlformats.org/officeDocument/2006/relationships/notesSlide" Target="/ppt/notesSlides/notesSlide33.xml" Id="R71731a249864496c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f4c8ca6ec4593" /><Relationship Type="http://schemas.openxmlformats.org/officeDocument/2006/relationships/notesSlide" Target="/ppt/notesSlides/notesSlide34.xml" Id="R951f80aac95b433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114cc46aec4ae3" /><Relationship Type="http://schemas.openxmlformats.org/officeDocument/2006/relationships/image" Target="/ppt/media/image39.png" Id="Rf8afbfa62c2243f1" /><Relationship Type="http://schemas.openxmlformats.org/officeDocument/2006/relationships/notesSlide" Target="/ppt/notesSlides/notesSlide35.xml" Id="R0697254cec6e4f8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785cd38a114bb6" /><Relationship Type="http://schemas.openxmlformats.org/officeDocument/2006/relationships/image" Target="/ppt/media/image40.png" Id="R41710f5e8f664f62" /><Relationship Type="http://schemas.openxmlformats.org/officeDocument/2006/relationships/hyperlink" Target="https://concisesoftware.com/blog/architecture-tradeoff-analysis-method-atam/" TargetMode="External" Id="R53693bbc61a04c3b" /><Relationship Type="http://schemas.openxmlformats.org/officeDocument/2006/relationships/image" Target="/ppt/media/image41.png" Id="Rc07ac1807c33435c" /><Relationship Type="http://schemas.openxmlformats.org/officeDocument/2006/relationships/notesSlide" Target="/ppt/notesSlides/notesSlide36.xml" Id="Rf1e19ee2016241fc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defde56d1d45be" /><Relationship Type="http://schemas.openxmlformats.org/officeDocument/2006/relationships/hyperlink" Target="https://www.cnblogs.com/zpbolgs/p/15270837.html" TargetMode="External" Id="R75a6c2fda6d44df6" /><Relationship Type="http://schemas.openxmlformats.org/officeDocument/2006/relationships/hyperlink" Target="https://www.cnblogs.com/zpbolgs/p/15270837.html" TargetMode="External" Id="R401cc0cbb4604078" /><Relationship Type="http://schemas.openxmlformats.org/officeDocument/2006/relationships/notesSlide" Target="/ppt/notesSlides/notesSlide37.xml" Id="R0630142ba84b49a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b213136cd54e54" /><Relationship Type="http://schemas.openxmlformats.org/officeDocument/2006/relationships/hyperlink" Target="https://wxquare.github.io/2025/04/01/system-design/01-system-design-methodology/" TargetMode="External" Id="Rab67c1345f1b4312" /><Relationship Type="http://schemas.openxmlformats.org/officeDocument/2006/relationships/notesSlide" Target="/ppt/notesSlides/notesSlide38.xml" Id="R8de35dc14d3e430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Google Shape;43;p1">
            <a:extLst xmlns:a="http://schemas.openxmlformats.org/drawingml/2006/main">
              <a:ext uri="{FF2B5EF4-FFF2-40B4-BE49-F238E27FC236}">
                <a16:creationId xmlns:a16="http://schemas.microsoft.com/office/drawing/2014/main" id="{1D25120F-F30F-457A-B4C0-330C4A323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953000"/>
            <a:ext cx="20955000" cy="162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50800" tIns="50800" rIns="50800" bIns="50800" anchor="ctr">
            <a:normAutofit fontScale="100000"/>
          </a:bodyPr>
          <a:lstStyle xmlns:a="http://schemas.openxmlformats.org/drawingml/2006/main">
            <a:defPPr>
              <a:defRPr>
                <a:solidFill>
                  <a:srgbClr val="1E293B"/>
                </a:solidFill>
              </a:defRPr>
            </a:defPPr>
          </a:lstStyle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4D2D"/>
              </a:buClr>
              <a:buSzPts val="10000"/>
              <a:buFont typeface="Open Sans"/>
              <a:buNone/>
            </a:pPr>
            <a:r>
              <a:rPr sz="10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系统设计：技术方案与架构设计</a:t>
            </a:r>
            <a:endParaRPr sz="3000" b="0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</a:endParaRPr>
          </a:p>
        </p:txBody>
      </p:sp>
      <p:sp>
        <p:nvSpPr>
          <p:cNvPr id="44" name="Google Shape;44;p1">
            <a:extLst xmlns:a="http://schemas.openxmlformats.org/drawingml/2006/main">
              <a:ext uri="{FF2B5EF4-FFF2-40B4-BE49-F238E27FC236}">
                <a16:creationId xmlns:a16="http://schemas.microsoft.com/office/drawing/2014/main" id="{B750914C-F3D5-46AA-B3A0-85464892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7429500"/>
            <a:ext cx="14859000" cy="78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50800" tIns="50800" rIns="50800" bIns="50800" anchor="ctr">
            <a:normAutofit fontScale="100000"/>
          </a:bodyPr>
          <a:lstStyle xmlns:a="http://schemas.openxmlformats.org/drawingml/2006/main">
            <a:defPPr algn="ctr">
              <a:defRPr sz="450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5400"/>
              <a:buFont typeface="Open Sans"/>
              <a:buNone/>
              <a:defRPr sz="450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4500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  ·  原分享 2024-06-12</a:t>
            </a:r>
            <a:endParaRPr sz="5400" b="0" i="0" u="none" strike="noStrike" cap="none">
              <a:solidFill>
                <a:srgbClr val="92929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5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B0B3DD06-C7BB-41C9-8BE5-DDF06A92A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46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1A4E148C-2538-4534-879B-F5347FC52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1 / 38</a:t>
            </a:r>
          </a:p>
        </p:txBody>
      </p:sp>
      <p:sp>
        <p:nvSpPr>
          <p:cNvPr id="47" name="Public deck subtitle">
            <a:extLst xmlns:a="http://schemas.openxmlformats.org/drawingml/2006/main">
              <a:ext uri="{FF2B5EF4-FFF2-40B4-BE49-F238E27FC236}">
                <a16:creationId xmlns:a16="http://schemas.microsoft.com/office/drawing/2014/main" id="{D6AAC885-DE7B-49D3-BB3D-6D3418AE8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14750"/>
            <a:ext cx="1485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 algn="ctr">
              <a:defRPr sz="3000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3000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3000">
                <a:solidFill>
                  <a:srgbClr val="2563EB"/>
                </a:solidFill>
                <a:latin typeface="Arial"/>
                <a:ea typeface="Arial"/>
                <a:cs typeface="Arial"/>
              </a:rPr>
              <a:t>技术方案 · 架构选型 · 设计评审</a:t>
            </a:r>
          </a:p>
        </p:txBody>
      </p:sp>
      <p:sp>
        <p:nvSpPr>
          <p:cNvPr id="48" name="Cover divider">
            <a:extLst xmlns:a="http://schemas.openxmlformats.org/drawingml/2006/main">
              <a:ext uri="{FF2B5EF4-FFF2-40B4-BE49-F238E27FC236}">
                <a16:creationId xmlns:a16="http://schemas.microsoft.com/office/drawing/2014/main" id="{BC3FD96E-16D9-40D2-8033-59538D4A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9048750"/>
            <a:ext cx="838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2563EB"/>
            </a:solidFill>
          </a:ln>
        </p:spPr>
      </p:sp>
    </p:spTree>
    <p:extLst>
      <p:ext uri="{BB962C8B-B14F-4D97-AF65-F5344CB8AC3E}">
        <p14:creationId xmlns:p14="http://schemas.microsoft.com/office/powerpoint/2010/main" val="6548233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Google Shape;49;g27261edc299_0_5">
            <a:extLst xmlns:a="http://schemas.openxmlformats.org/drawingml/2006/main">
              <a:ext uri="{FF2B5EF4-FFF2-40B4-BE49-F238E27FC236}">
                <a16:creationId xmlns:a16="http://schemas.microsoft.com/office/drawing/2014/main" id="{0C9D57C2-5F85-4A21-91D2-827D35019D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前言：课前说明</a:t>
            </a:r>
            <a:endParaRPr/>
          </a:p>
        </p:txBody>
      </p:sp>
      <p:pic>
        <p:nvPicPr>
          <p:cNvPr id="50" name="Google Shape;50;g27261edc299_0_5">
            <a:extLst xmlns:a="http://schemas.openxmlformats.org/drawingml/2006/main">
              <a:ext uri="{FF2B5EF4-FFF2-40B4-BE49-F238E27FC236}">
                <a16:creationId xmlns:a16="http://schemas.microsoft.com/office/drawing/2014/main" id="{F627C4A1-EB00-4D09-A11E-59C59C7FF0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ce7c2d226d400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7652075" y="2466325"/>
            <a:ext cx="4183125" cy="565497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1" name="Google Shape;51;g27261edc299_0_5">
            <a:extLst xmlns:a="http://schemas.openxmlformats.org/drawingml/2006/main">
              <a:ext uri="{FF2B5EF4-FFF2-40B4-BE49-F238E27FC236}">
                <a16:creationId xmlns:a16="http://schemas.microsoft.com/office/drawing/2014/main" id="{6529E700-BE88-4D2B-A45E-F8CFE2E6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1150" y="8960050"/>
            <a:ext cx="10983300" cy="215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-4191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https://github.com/Vonng/ddia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 u="sng">
                <a:solidFill>
                  <a:schemeClr val="dk1"/>
                </a:solidFill>
                <a:hlinkClick xmlns:r="http://schemas.openxmlformats.org/officeDocument/2006/relationships" r:id="Rc1b4f82d2c954aa2"/>
              </a:rPr>
              <a:t>https://github.com/leewaiho/Clean-Architecture-zh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 u="sng">
                <a:solidFill>
                  <a:schemeClr val="dk1"/>
                </a:solidFill>
                <a:hlinkClick xmlns:r="http://schemas.openxmlformats.org/officeDocument/2006/relationships" r:id="Rb50af6d3db734e23"/>
              </a:rPr>
              <a:t>https://github.com/donnemartin/system-design-primer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52" name="Google Shape;52;g27261edc299_0_5">
            <a:extLst xmlns:a="http://schemas.openxmlformats.org/drawingml/2006/main">
              <a:ext uri="{FF2B5EF4-FFF2-40B4-BE49-F238E27FC236}">
                <a16:creationId xmlns:a16="http://schemas.microsoft.com/office/drawing/2014/main" id="{72BE81A3-C5B7-4AAB-B3A5-672DD6E364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ee6e9dea55477e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818875" y="2567034"/>
            <a:ext cx="4183125" cy="54535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3" name="Google Shape;53;g27261edc299_0_5">
            <a:extLst xmlns:a="http://schemas.openxmlformats.org/drawingml/2006/main">
              <a:ext uri="{FF2B5EF4-FFF2-40B4-BE49-F238E27FC236}">
                <a16:creationId xmlns:a16="http://schemas.microsoft.com/office/drawing/2014/main" id="{1F5D74F9-8CB1-4B19-899A-384786F60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300" y="2240725"/>
            <a:ext cx="6910500" cy="848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主要涉及后端系统设计，不涉及前端开发和算法等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不会探讨非常庞大的业务架构设计，而是聚焦于日常工作中常见的技术方案设计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主要参考《数据密集型应用》以及github相关项目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尽量减少’八股文’，而是探讨平时做技术方案的问题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建议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5年以下的学习，也希望大佬给一些建议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4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69BA920F-2C50-4C91-8356-06A2009E6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55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ECB85379-A7D2-4496-9F00-C0B05908B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56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1DD070A0-50A2-4F0F-9250-E388C3645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2 / 38</a:t>
            </a:r>
          </a:p>
        </p:txBody>
      </p:sp>
    </p:spTree>
    <p:extLst>
      <p:ext uri="{BB962C8B-B14F-4D97-AF65-F5344CB8AC3E}">
        <p14:creationId xmlns:p14="http://schemas.microsoft.com/office/powerpoint/2010/main" val="1635276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Google Shape;58;g2e4d454a3fe_0_7">
            <a:extLst xmlns:a="http://schemas.openxmlformats.org/drawingml/2006/main">
              <a:ext uri="{FF2B5EF4-FFF2-40B4-BE49-F238E27FC236}">
                <a16:creationId xmlns:a16="http://schemas.microsoft.com/office/drawing/2014/main" id="{745025A2-A239-4750-98A5-2B78385569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前言：为什么要做技术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方案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设计？</a:t>
            </a:r>
            <a:endParaRPr/>
          </a:p>
        </p:txBody>
      </p:sp>
      <p:pic>
        <p:nvPicPr>
          <p:cNvPr id="59" name="Google Shape;59;g2e4d454a3fe_0_7">
            <a:extLst xmlns:a="http://schemas.openxmlformats.org/drawingml/2006/main">
              <a:ext uri="{FF2B5EF4-FFF2-40B4-BE49-F238E27FC236}">
                <a16:creationId xmlns:a16="http://schemas.microsoft.com/office/drawing/2014/main" id="{344D8F01-C2FC-433B-8E1B-DC79E01D5B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bf365f5e1b4f18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637275" y="3611475"/>
            <a:ext cx="10288376" cy="6136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60" name="Google Shape;60;g2e4d454a3fe_0_7">
            <a:extLst xmlns:a="http://schemas.openxmlformats.org/drawingml/2006/main">
              <a:ext uri="{FF2B5EF4-FFF2-40B4-BE49-F238E27FC236}">
                <a16:creationId xmlns:a16="http://schemas.microsoft.com/office/drawing/2014/main" id="{BAE53FC6-F919-48C3-8B19-E34E30BF09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d1ce8656c643e8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122775" y="3112200"/>
            <a:ext cx="9675637" cy="59896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1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3AC46AC1-7960-4495-98AA-69DC36B82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62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DFE48E77-3ABD-433C-A5FA-7A104CA4F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63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35621AFF-0425-4DDC-BA09-D62F23AD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3 / 38</a:t>
            </a:r>
          </a:p>
        </p:txBody>
      </p:sp>
    </p:spTree>
    <p:extLst>
      <p:ext uri="{BB962C8B-B14F-4D97-AF65-F5344CB8AC3E}">
        <p14:creationId xmlns:p14="http://schemas.microsoft.com/office/powerpoint/2010/main" val="3652573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5" name="Google Shape;65;g27299db1fd3_0_5">
            <a:extLst xmlns:a="http://schemas.openxmlformats.org/drawingml/2006/main">
              <a:ext uri="{FF2B5EF4-FFF2-40B4-BE49-F238E27FC236}">
                <a16:creationId xmlns:a16="http://schemas.microsoft.com/office/drawing/2014/main" id="{6DEAD3D3-C952-40B4-B724-E849051F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2575" y="7173300"/>
            <a:ext cx="9370200" cy="56331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66" name="Google Shape;66;g27299db1fd3_0_5">
            <a:extLst xmlns:a="http://schemas.openxmlformats.org/drawingml/2006/main">
              <a:ext uri="{FF2B5EF4-FFF2-40B4-BE49-F238E27FC236}">
                <a16:creationId xmlns:a16="http://schemas.microsoft.com/office/drawing/2014/main" id="{26B89157-3039-4639-BBEF-3CD4B83C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77800" y="2061875"/>
            <a:ext cx="3520800" cy="4495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67" name="Google Shape;67;g27299db1fd3_0_5">
            <a:extLst xmlns:a="http://schemas.openxmlformats.org/drawingml/2006/main">
              <a:ext uri="{FF2B5EF4-FFF2-40B4-BE49-F238E27FC236}">
                <a16:creationId xmlns:a16="http://schemas.microsoft.com/office/drawing/2014/main" id="{46A70E62-6468-47F9-829C-E2897657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75600" y="2100275"/>
            <a:ext cx="3724800" cy="4495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68" name="Google Shape;68;g27299db1fd3_0_5">
            <a:extLst xmlns:a="http://schemas.openxmlformats.org/drawingml/2006/main">
              <a:ext uri="{FF2B5EF4-FFF2-40B4-BE49-F238E27FC236}">
                <a16:creationId xmlns:a16="http://schemas.microsoft.com/office/drawing/2014/main" id="{57D185C3-656F-482B-A34D-0DDA9D064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1563" y="2152850"/>
            <a:ext cx="3363300" cy="4495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rgbClr val="FFF2CC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69" name="Google Shape;69;g27299db1fd3_0_5">
            <a:extLst xmlns:a="http://schemas.openxmlformats.org/drawingml/2006/main">
              <a:ext uri="{FF2B5EF4-FFF2-40B4-BE49-F238E27FC236}">
                <a16:creationId xmlns:a16="http://schemas.microsoft.com/office/drawing/2014/main" id="{D3EE6455-42AD-48B5-AB35-AB8B25ADA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1725" y="2138200"/>
            <a:ext cx="2969100" cy="4341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70" name="Google Shape;70;g27299db1fd3_0_5">
            <a:extLst xmlns:a="http://schemas.openxmlformats.org/drawingml/2006/main">
              <a:ext uri="{FF2B5EF4-FFF2-40B4-BE49-F238E27FC236}">
                <a16:creationId xmlns:a16="http://schemas.microsoft.com/office/drawing/2014/main" id="{CEC0A8F8-59E5-48BE-8532-4645863119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前言：技术设计应包含哪些内容？</a:t>
            </a:r>
            <a:endParaRPr/>
          </a:p>
        </p:txBody>
      </p:sp>
      <p:sp>
        <p:nvSpPr>
          <p:cNvPr id="71" name="Google Shape;71;g27299db1fd3_0_5">
            <a:extLst xmlns:a="http://schemas.openxmlformats.org/drawingml/2006/main">
              <a:ext uri="{FF2B5EF4-FFF2-40B4-BE49-F238E27FC236}">
                <a16:creationId xmlns:a16="http://schemas.microsoft.com/office/drawing/2014/main" id="{D367ACCF-E9AB-4D19-93AC-E1C94FDC5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775" y="2384550"/>
            <a:ext cx="1803000" cy="341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000" b="1">
                <a:solidFill>
                  <a:srgbClr val="0000FF"/>
                </a:solidFill>
              </a:rPr>
              <a:t>1. 背景</a:t>
            </a:r>
            <a:endParaRPr sz="3000" b="1">
              <a:solidFill>
                <a:srgbClr val="0000FF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需求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目标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挑战</a:t>
            </a:r>
            <a:endParaRPr sz="3000"/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CCCCCC"/>
              </a:solidFill>
              <a:highlight>
                <a:srgbClr val="1F1F1F"/>
              </a:highlight>
              <a:latin typeface="Courier New"/>
              <a:ea typeface="Courier New"/>
              <a:cs typeface="Courier New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2" name="Google Shape;72;g27299db1fd3_0_5">
            <a:extLst xmlns:a="http://schemas.openxmlformats.org/drawingml/2006/main">
              <a:ext uri="{FF2B5EF4-FFF2-40B4-BE49-F238E27FC236}">
                <a16:creationId xmlns:a16="http://schemas.microsoft.com/office/drawing/2014/main" id="{0BF42FE0-7338-4AC8-8A49-23429EDB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4225" y="2335075"/>
            <a:ext cx="2969100" cy="317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600" b="1">
                <a:solidFill>
                  <a:srgbClr val="0000FF"/>
                </a:solidFill>
              </a:rPr>
              <a:t>2. </a:t>
            </a:r>
            <a:r>
              <a:rPr sz="3000" b="1">
                <a:solidFill>
                  <a:srgbClr val="0000FF"/>
                </a:solidFill>
              </a:rPr>
              <a:t>调研</a:t>
            </a:r>
            <a:endParaRPr sz="3000" b="1">
              <a:solidFill>
                <a:srgbClr val="0000FF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内、外部限制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方案调研对比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可行性</a:t>
            </a:r>
            <a:endParaRPr sz="3000"/>
          </a:p>
          <a:p xmlns:a="http://schemas.openxmlformats.org/drawingml/2006/main">
            <a:pPr marL="45720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g27299db1fd3_0_5">
            <a:extLst xmlns:a="http://schemas.openxmlformats.org/drawingml/2006/main">
              <a:ext uri="{FF2B5EF4-FFF2-40B4-BE49-F238E27FC236}">
                <a16:creationId xmlns:a16="http://schemas.microsoft.com/office/drawing/2014/main" id="{9720CEB3-ECAF-43A8-A29C-9B1129514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56350" y="2293025"/>
            <a:ext cx="3363300" cy="41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C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</a:rPr>
              <a:t>3. </a:t>
            </a:r>
            <a:r>
              <a:rPr sz="3000" b="1">
                <a:solidFill>
                  <a:srgbClr val="0000FF"/>
                </a:solidFill>
              </a:rPr>
              <a:t>整体设计</a:t>
            </a:r>
            <a:endParaRPr sz="3000" b="1">
              <a:solidFill>
                <a:srgbClr val="0000FF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业务流程架构图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技术架构图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应用架构图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数据架构图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关键流程</a:t>
            </a:r>
            <a:endParaRPr sz="3000"/>
          </a:p>
        </p:txBody>
      </p:sp>
      <p:sp>
        <p:nvSpPr>
          <p:cNvPr id="74" name="Google Shape;74;g27299db1fd3_0_5">
            <a:extLst xmlns:a="http://schemas.openxmlformats.org/drawingml/2006/main">
              <a:ext uri="{FF2B5EF4-FFF2-40B4-BE49-F238E27FC236}">
                <a16:creationId xmlns:a16="http://schemas.microsoft.com/office/drawing/2014/main" id="{ABB0B69E-324D-4F54-94CB-4D733E86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61125" y="2384550"/>
            <a:ext cx="2969100" cy="41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</a:rPr>
              <a:t>4. 详细（功能）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接口设计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存储设计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缓存设计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异步机制设计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核心模块设计</a:t>
            </a:r>
            <a:endParaRPr sz="3000"/>
          </a:p>
        </p:txBody>
      </p:sp>
      <p:sp>
        <p:nvSpPr>
          <p:cNvPr id="75" name="Google Shape;75;g27299db1fd3_0_5">
            <a:extLst xmlns:a="http://schemas.openxmlformats.org/drawingml/2006/main">
              <a:ext uri="{FF2B5EF4-FFF2-40B4-BE49-F238E27FC236}">
                <a16:creationId xmlns:a16="http://schemas.microsoft.com/office/drawing/2014/main" id="{47047FB1-FF41-436A-B5ED-9C192AFA2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90025" y="7424200"/>
            <a:ext cx="8595000" cy="545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000" b="1">
                <a:solidFill>
                  <a:srgbClr val="0000FF"/>
                </a:solidFill>
              </a:rPr>
              <a:t>5. 非功能设计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兼容性：平台、浏览器、接口协议。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稳定性和可用性：识别安全、</a:t>
            </a:r>
            <a:r>
              <a:rPr sz="3000">
                <a:solidFill>
                  <a:schemeClr val="dk1"/>
                </a:solidFill>
              </a:rPr>
              <a:t>异常、风险点以及应对措施，灰度策略等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性能设计：性能需求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扩展性设计：用户、数据、功能扩展性。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可维护性设计：日志记录、监控设计、错误处理</a:t>
            </a:r>
            <a:endParaRPr sz="2600"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6" name="Google Shape;76;g27299db1fd3_0_5">
            <a:extLst xmlns:a="http://schemas.openxmlformats.org/drawingml/2006/main">
              <a:ext uri="{FF2B5EF4-FFF2-40B4-BE49-F238E27FC236}">
                <a16:creationId xmlns:a16="http://schemas.microsoft.com/office/drawing/2014/main" id="{5BAA71F0-1B8D-4177-8FF5-16A0882FE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7575" y="3704900"/>
            <a:ext cx="906600" cy="630600"/>
          </a:xfrm>
          <a:prstGeom xmlns:a="http://schemas.openxmlformats.org/drawingml/2006/main" prst="rightArrow">
            <a:avLst>
              <a:gd name="adj1" fmla="val 50000"/>
              <a:gd name="adj2" fmla="val 50000"/>
            </a:avLst>
          </a:prstGeom>
          <a:solidFill xmlns:a="http://schemas.openxmlformats.org/drawingml/2006/main">
            <a:srgbClr val="F3F3F3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77" name="Google Shape;77;g27299db1fd3_0_5">
            <a:extLst xmlns:a="http://schemas.openxmlformats.org/drawingml/2006/main">
              <a:ext uri="{FF2B5EF4-FFF2-40B4-BE49-F238E27FC236}">
                <a16:creationId xmlns:a16="http://schemas.microsoft.com/office/drawing/2014/main" id="{6CEAB832-02B1-4A83-9B1F-447789EE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1938" y="3777750"/>
            <a:ext cx="906600" cy="630600"/>
          </a:xfrm>
          <a:prstGeom xmlns:a="http://schemas.openxmlformats.org/drawingml/2006/main" prst="rightArrow">
            <a:avLst>
              <a:gd name="adj1" fmla="val 50000"/>
              <a:gd name="adj2" fmla="val 50000"/>
            </a:avLst>
          </a:prstGeom>
          <a:solidFill xmlns:a="http://schemas.openxmlformats.org/drawingml/2006/main">
            <a:srgbClr val="F3F3F3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78" name="Google Shape;78;g27299db1fd3_0_5">
            <a:extLst xmlns:a="http://schemas.openxmlformats.org/drawingml/2006/main">
              <a:ext uri="{FF2B5EF4-FFF2-40B4-BE49-F238E27FC236}">
                <a16:creationId xmlns:a16="http://schemas.microsoft.com/office/drawing/2014/main" id="{6A684245-0726-4C2A-88A8-EB17E833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85788" y="3777750"/>
            <a:ext cx="906600" cy="630600"/>
          </a:xfrm>
          <a:prstGeom xmlns:a="http://schemas.openxmlformats.org/drawingml/2006/main" prst="rightArrow">
            <a:avLst>
              <a:gd name="adj1" fmla="val 50000"/>
              <a:gd name="adj2" fmla="val 50000"/>
            </a:avLst>
          </a:prstGeom>
          <a:solidFill xmlns:a="http://schemas.openxmlformats.org/drawingml/2006/main">
            <a:srgbClr val="F3F3F3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79" name="Google Shape;79;g27299db1fd3_0_5">
            <a:extLst xmlns:a="http://schemas.openxmlformats.org/drawingml/2006/main">
              <a:ext uri="{FF2B5EF4-FFF2-40B4-BE49-F238E27FC236}">
                <a16:creationId xmlns:a16="http://schemas.microsoft.com/office/drawing/2014/main" id="{6B17DA04-8394-4E38-9DFD-70F93AB9D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5550" y="8837813"/>
            <a:ext cx="906600" cy="630600"/>
          </a:xfrm>
          <a:prstGeom xmlns:a="http://schemas.openxmlformats.org/drawingml/2006/main" prst="rightArrow">
            <a:avLst>
              <a:gd name="adj1" fmla="val 50000"/>
              <a:gd name="adj2" fmla="val 50000"/>
            </a:avLst>
          </a:prstGeom>
          <a:solidFill xmlns:a="http://schemas.openxmlformats.org/drawingml/2006/main">
            <a:srgbClr val="F3F3F3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80" name="Google Shape;80;g27299db1fd3_0_5">
            <a:extLst xmlns:a="http://schemas.openxmlformats.org/drawingml/2006/main">
              <a:ext uri="{FF2B5EF4-FFF2-40B4-BE49-F238E27FC236}">
                <a16:creationId xmlns:a16="http://schemas.microsoft.com/office/drawing/2014/main" id="{F2272FFB-2814-4E0C-A806-8A1372BC4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4500" y="7424188"/>
            <a:ext cx="3724800" cy="53277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81" name="Google Shape;81;g27299db1fd3_0_5">
            <a:extLst xmlns:a="http://schemas.openxmlformats.org/drawingml/2006/main">
              <a:ext uri="{FF2B5EF4-FFF2-40B4-BE49-F238E27FC236}">
                <a16:creationId xmlns:a16="http://schemas.microsoft.com/office/drawing/2014/main" id="{987980DD-646E-41B5-9670-43028EB30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8400" y="7478713"/>
            <a:ext cx="3724800" cy="532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</a:rPr>
              <a:t>其它</a:t>
            </a:r>
            <a:endParaRPr sz="3000" b="1">
              <a:solidFill>
                <a:srgbClr val="0000FF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</a:rPr>
              <a:t>6.测试和部署方案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</a:rPr>
              <a:t>7. 风险问题</a:t>
            </a:r>
            <a:endParaRPr sz="3000"/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/>
              <a:t>8. 资源清单</a:t>
            </a:r>
            <a:endParaRPr sz="3000"/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/>
              <a:t>9. 遗留问题</a:t>
            </a:r>
            <a:endParaRPr sz="3000"/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000"/>
              <a:t>10. 任务拆分</a:t>
            </a:r>
            <a:endParaRPr sz="3000"/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/>
              <a:t>11. 评审记录</a:t>
            </a:r>
            <a:endParaRPr sz="3000"/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82" name="Google Shape;82;g27299db1fd3_0_5">
            <a:extLst xmlns:a="http://schemas.openxmlformats.org/drawingml/2006/main">
              <a:ext uri="{FF2B5EF4-FFF2-40B4-BE49-F238E27FC236}">
                <a16:creationId xmlns:a16="http://schemas.microsoft.com/office/drawing/2014/main" id="{FCB5E2A1-4AF5-4AE2-90A2-C6AAFCC80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884000" y="3967650"/>
            <a:ext cx="1366500" cy="5123700"/>
          </a:xfrm>
          <a:prstGeom xmlns:a="http://schemas.openxmlformats.org/drawingml/2006/main" prst="curvedLeftArrow">
            <a:avLst>
              <a:gd name="adj1" fmla="val 25000"/>
              <a:gd name="adj2" fmla="val 50000"/>
              <a:gd name="adj3" fmla="val 25000"/>
            </a:avLst>
          </a:prstGeom>
          <a:solidFill xmlns:a="http://schemas.openxmlformats.org/drawingml/2006/main">
            <a:srgbClr val="EFEFEF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83" name="Google Shape;83;g27299db1fd3_0_5">
            <a:extLst xmlns:a="http://schemas.openxmlformats.org/drawingml/2006/main">
              <a:ext uri="{FF2B5EF4-FFF2-40B4-BE49-F238E27FC236}">
                <a16:creationId xmlns:a16="http://schemas.microsoft.com/office/drawing/2014/main" id="{D80C929A-5F6F-49D5-94CF-737405F9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0550" y="9285375"/>
            <a:ext cx="1366500" cy="778200"/>
          </a:xfrm>
          <a:prstGeom xmlns:a="http://schemas.openxmlformats.org/drawingml/2006/main" prst="leftArrow">
            <a:avLst>
              <a:gd name="adj1" fmla="val 50000"/>
              <a:gd name="adj2" fmla="val 50000"/>
            </a:avLst>
          </a:prstGeom>
          <a:solidFill xmlns:a="http://schemas.openxmlformats.org/drawingml/2006/main">
            <a:srgbClr val="EFEFEF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84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2899DCD9-0E38-48DF-82FE-0349BD1C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85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7C9DBEC8-3EFB-4525-8446-448DE9F7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86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842CF431-4891-4ACE-BCD5-4F7F6DB1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4 / 38</a:t>
            </a:r>
          </a:p>
        </p:txBody>
      </p:sp>
    </p:spTree>
    <p:extLst>
      <p:ext uri="{BB962C8B-B14F-4D97-AF65-F5344CB8AC3E}">
        <p14:creationId xmlns:p14="http://schemas.microsoft.com/office/powerpoint/2010/main" val="9656282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8" name="Google Shape;88;g27339dc66ca_2_99">
            <a:extLst xmlns:a="http://schemas.openxmlformats.org/drawingml/2006/main">
              <a:ext uri="{FF2B5EF4-FFF2-40B4-BE49-F238E27FC236}">
                <a16:creationId xmlns:a16="http://schemas.microsoft.com/office/drawing/2014/main" id="{82EAFB43-D988-41A9-B829-8C1E878AFA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前言：怎么评价技术设计的质量？</a:t>
            </a:r>
            <a:endParaRPr/>
          </a:p>
        </p:txBody>
      </p:sp>
      <p:cxnSp>
        <p:nvCxnSpPr>
          <p:cNvPr id="89" name="Google Shape;89;g27339dc66ca_2_99">
            <a:extLst xmlns:a="http://schemas.openxmlformats.org/drawingml/2006/main">
              <a:ext uri="{FF2B5EF4-FFF2-40B4-BE49-F238E27FC236}">
                <a16:creationId xmlns:a16="http://schemas.microsoft.com/office/drawing/2014/main" id="{D70B44A9-3019-4314-B4E4-6322BD7CD198}"/>
              </a:ext>
            </a:extLst>
          </p:cNvPr>
          <p:cNvCxnSpPr/>
          <p:nvPr/>
        </p:nvCxnSpPr>
        <p:spPr>
          <a:xfrm xmlns:a="http://schemas.openxmlformats.org/drawingml/2006/main">
            <a:off x="3074275" y="7120750"/>
            <a:ext cx="18209100" cy="105000"/>
          </a:xfrm>
          <a:prstGeom xmlns:a="http://schemas.openxmlformats.org/drawingml/2006/main" prst="straightConnector1">
            <a:avLst/>
          </a:prstGeom>
          <a:ln xmlns:a="http://schemas.openxmlformats.org/drawingml/2006/main" w="38100" cap="flat">
            <a:solidFill>
              <a:srgbClr val="EE4D2D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0" name="Google Shape;90;g27339dc66ca_2_99">
            <a:extLst xmlns:a="http://schemas.openxmlformats.org/drawingml/2006/main">
              <a:ext uri="{FF2B5EF4-FFF2-40B4-BE49-F238E27FC236}">
                <a16:creationId xmlns:a16="http://schemas.microsoft.com/office/drawing/2014/main" id="{B5EB4E38-BFA1-462B-9526-4BBA0A97524C}"/>
              </a:ext>
            </a:extLst>
          </p:cNvPr>
          <p:cNvCxnSpPr/>
          <p:nvPr/>
        </p:nvCxnSpPr>
        <p:spPr>
          <a:xfrm xmlns:a="http://schemas.openxmlformats.org/drawingml/2006/main" flipH="1">
            <a:off x="11219675" y="2128350"/>
            <a:ext cx="26400" cy="10063800"/>
          </a:xfrm>
          <a:prstGeom xmlns:a="http://schemas.openxmlformats.org/drawingml/2006/main" prst="straightConnector1">
            <a:avLst/>
          </a:prstGeom>
          <a:ln xmlns:a="http://schemas.openxmlformats.org/drawingml/2006/main" w="38100" cap="flat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1" name="Google Shape;91;g27339dc66ca_2_99">
            <a:extLst xmlns:a="http://schemas.openxmlformats.org/drawingml/2006/main">
              <a:ext uri="{FF2B5EF4-FFF2-40B4-BE49-F238E27FC236}">
                <a16:creationId xmlns:a16="http://schemas.microsoft.com/office/drawing/2014/main" id="{798DF670-4EE1-4960-9EDA-5CE28F6BB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225" y="2942925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C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功能正确性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92" name="Google Shape;92;g27339dc66ca_2_99">
            <a:extLst xmlns:a="http://schemas.openxmlformats.org/drawingml/2006/main">
              <a:ext uri="{FF2B5EF4-FFF2-40B4-BE49-F238E27FC236}">
                <a16:creationId xmlns:a16="http://schemas.microsoft.com/office/drawing/2014/main" id="{9D2BABD1-5995-49F3-B3E7-CC7C4A215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700" y="2942913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C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功能</a:t>
            </a:r>
            <a:r>
              <a:rPr sz="2600">
                <a:latin typeface="Open Sans"/>
                <a:ea typeface="Open Sans"/>
                <a:cs typeface="Open Sans"/>
              </a:rPr>
              <a:t>完整性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93" name="Google Shape;93;g27339dc66ca_2_99">
            <a:extLst xmlns:a="http://schemas.openxmlformats.org/drawingml/2006/main">
              <a:ext uri="{FF2B5EF4-FFF2-40B4-BE49-F238E27FC236}">
                <a16:creationId xmlns:a16="http://schemas.microsoft.com/office/drawing/2014/main" id="{9AA07B23-A6C0-4547-9942-B2998B38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225" y="5031838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C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功能</a:t>
            </a:r>
            <a:r>
              <a:rPr sz="2600">
                <a:latin typeface="Open Sans"/>
                <a:ea typeface="Open Sans"/>
                <a:cs typeface="Open Sans"/>
              </a:rPr>
              <a:t>恰当</a:t>
            </a:r>
            <a:r>
              <a:rPr sz="2600">
                <a:latin typeface="Open Sans"/>
                <a:ea typeface="Open Sans"/>
                <a:cs typeface="Open Sans"/>
              </a:rPr>
              <a:t>性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94" name="Google Shape;94;g27339dc66ca_2_99">
            <a:extLst xmlns:a="http://schemas.openxmlformats.org/drawingml/2006/main">
              <a:ext uri="{FF2B5EF4-FFF2-40B4-BE49-F238E27FC236}">
                <a16:creationId xmlns:a16="http://schemas.microsoft.com/office/drawing/2014/main" id="{AFAC5743-938A-4DBD-8C3E-622FDCC19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96200" y="2811150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EAD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   可靠性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95" name="Google Shape;95;g27339dc66ca_2_99">
            <a:extLst xmlns:a="http://schemas.openxmlformats.org/drawingml/2006/main">
              <a:ext uri="{FF2B5EF4-FFF2-40B4-BE49-F238E27FC236}">
                <a16:creationId xmlns:a16="http://schemas.microsoft.com/office/drawing/2014/main" id="{093B711A-5C3D-4556-A16B-88E681958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96200" y="5031850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EAD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   </a:t>
            </a:r>
            <a:r>
              <a:rPr sz="2600">
                <a:latin typeface="Open Sans"/>
                <a:ea typeface="Open Sans"/>
                <a:cs typeface="Open Sans"/>
              </a:rPr>
              <a:t>兼容</a:t>
            </a:r>
            <a:r>
              <a:rPr sz="2600">
                <a:latin typeface="Open Sans"/>
                <a:ea typeface="Open Sans"/>
                <a:cs typeface="Open Sans"/>
              </a:rPr>
              <a:t>性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96" name="Google Shape;96;g27339dc66ca_2_99">
            <a:extLst xmlns:a="http://schemas.openxmlformats.org/drawingml/2006/main">
              <a:ext uri="{FF2B5EF4-FFF2-40B4-BE49-F238E27FC236}">
                <a16:creationId xmlns:a16="http://schemas.microsoft.com/office/drawing/2014/main" id="{78098A34-DBD6-410F-8551-2078BA6F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75425" y="2942950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EAD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   </a:t>
            </a:r>
            <a:r>
              <a:rPr sz="2600">
                <a:latin typeface="Open Sans"/>
                <a:ea typeface="Open Sans"/>
                <a:cs typeface="Open Sans"/>
              </a:rPr>
              <a:t>可用</a:t>
            </a:r>
            <a:r>
              <a:rPr sz="2600">
                <a:latin typeface="Open Sans"/>
                <a:ea typeface="Open Sans"/>
                <a:cs typeface="Open Sans"/>
              </a:rPr>
              <a:t>性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97" name="Google Shape;97;g27339dc66ca_2_99">
            <a:extLst xmlns:a="http://schemas.openxmlformats.org/drawingml/2006/main">
              <a:ext uri="{FF2B5EF4-FFF2-40B4-BE49-F238E27FC236}">
                <a16:creationId xmlns:a16="http://schemas.microsoft.com/office/drawing/2014/main" id="{B81D12D7-B050-4D40-8635-CA3B49B8F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22400" y="5031850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EAD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   </a:t>
            </a:r>
            <a:r>
              <a:rPr sz="2600">
                <a:latin typeface="Open Sans"/>
                <a:ea typeface="Open Sans"/>
                <a:cs typeface="Open Sans"/>
              </a:rPr>
              <a:t>安全性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98" name="Google Shape;98;g27339dc66ca_2_99">
            <a:extLst xmlns:a="http://schemas.openxmlformats.org/drawingml/2006/main">
              <a:ext uri="{FF2B5EF4-FFF2-40B4-BE49-F238E27FC236}">
                <a16:creationId xmlns:a16="http://schemas.microsoft.com/office/drawing/2014/main" id="{EC9756B6-D60E-447D-B606-B278F00B7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225" y="8079550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E0E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可扩展性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99" name="Google Shape;99;g27339dc66ca_2_99">
            <a:extLst xmlns:a="http://schemas.openxmlformats.org/drawingml/2006/main">
              <a:ext uri="{FF2B5EF4-FFF2-40B4-BE49-F238E27FC236}">
                <a16:creationId xmlns:a16="http://schemas.microsoft.com/office/drawing/2014/main" id="{CB9EBC33-83F7-44F0-8228-AD529C38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700" y="8145250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E0E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    易</a:t>
            </a:r>
            <a:r>
              <a:rPr sz="2600">
                <a:latin typeface="Open Sans"/>
                <a:ea typeface="Open Sans"/>
                <a:cs typeface="Open Sans"/>
              </a:rPr>
              <a:t>读性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100" name="Google Shape;100;g27339dc66ca_2_99">
            <a:extLst xmlns:a="http://schemas.openxmlformats.org/drawingml/2006/main">
              <a:ext uri="{FF2B5EF4-FFF2-40B4-BE49-F238E27FC236}">
                <a16:creationId xmlns:a16="http://schemas.microsoft.com/office/drawing/2014/main" id="{82CE1035-1F97-429A-945A-3F818ED5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1225" y="10168450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E0E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    易</a:t>
            </a:r>
            <a:r>
              <a:rPr sz="2600">
                <a:latin typeface="Open Sans"/>
                <a:ea typeface="Open Sans"/>
                <a:cs typeface="Open Sans"/>
              </a:rPr>
              <a:t>测试性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101" name="Google Shape;101;g27339dc66ca_2_99">
            <a:extLst xmlns:a="http://schemas.openxmlformats.org/drawingml/2006/main">
              <a:ext uri="{FF2B5EF4-FFF2-40B4-BE49-F238E27FC236}">
                <a16:creationId xmlns:a16="http://schemas.microsoft.com/office/drawing/2014/main" id="{018ED97D-2674-4091-AE6F-724CD30FB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700" y="10037925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0E0E3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监控可视化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102" name="Google Shape;102;g27339dc66ca_2_99">
            <a:extLst xmlns:a="http://schemas.openxmlformats.org/drawingml/2006/main">
              <a:ext uri="{FF2B5EF4-FFF2-40B4-BE49-F238E27FC236}">
                <a16:creationId xmlns:a16="http://schemas.microsoft.com/office/drawing/2014/main" id="{14E39BF3-BB25-4002-A836-CBEDCF371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33450" y="8211375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D2E9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 开发成本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103" name="Google Shape;103;g27339dc66ca_2_99">
            <a:extLst xmlns:a="http://schemas.openxmlformats.org/drawingml/2006/main">
              <a:ext uri="{FF2B5EF4-FFF2-40B4-BE49-F238E27FC236}">
                <a16:creationId xmlns:a16="http://schemas.microsoft.com/office/drawing/2014/main" id="{482C244C-80B3-42AC-B893-89BD3D368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991500" y="8211375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D2E9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 </a:t>
            </a:r>
            <a:r>
              <a:rPr sz="2600">
                <a:latin typeface="Open Sans"/>
                <a:ea typeface="Open Sans"/>
                <a:cs typeface="Open Sans"/>
              </a:rPr>
              <a:t>部署成</a:t>
            </a:r>
            <a:r>
              <a:rPr sz="2600">
                <a:latin typeface="Open Sans"/>
                <a:ea typeface="Open Sans"/>
                <a:cs typeface="Open Sans"/>
              </a:rPr>
              <a:t>本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104" name="Google Shape;104;g27339dc66ca_2_99">
            <a:extLst xmlns:a="http://schemas.openxmlformats.org/drawingml/2006/main">
              <a:ext uri="{FF2B5EF4-FFF2-40B4-BE49-F238E27FC236}">
                <a16:creationId xmlns:a16="http://schemas.microsoft.com/office/drawing/2014/main" id="{44658102-0562-4412-83A8-358608597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8100" y="5031838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CC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 用户体验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105" name="Google Shape;105;g27339dc66ca_2_99">
            <a:extLst xmlns:a="http://schemas.openxmlformats.org/drawingml/2006/main">
              <a:ext uri="{FF2B5EF4-FFF2-40B4-BE49-F238E27FC236}">
                <a16:creationId xmlns:a16="http://schemas.microsoft.com/office/drawing/2014/main" id="{0EA3F234-C6D4-4A54-A36B-5EF9DFE73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33450" y="10544675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D2E9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 维护成本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106" name="Google Shape;106;g27339dc66ca_2_99">
            <a:extLst xmlns:a="http://schemas.openxmlformats.org/drawingml/2006/main">
              <a:ext uri="{FF2B5EF4-FFF2-40B4-BE49-F238E27FC236}">
                <a16:creationId xmlns:a16="http://schemas.microsoft.com/office/drawing/2014/main" id="{397E61B3-91CC-4265-BD57-D42FBC060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75425" y="10544675"/>
            <a:ext cx="2627700" cy="1235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D2E9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600">
                <a:latin typeface="Open Sans"/>
                <a:ea typeface="Open Sans"/>
                <a:cs typeface="Open Sans"/>
              </a:rPr>
              <a:t> 维护成本</a:t>
            </a:r>
            <a:endParaRPr sz="2600">
              <a:latin typeface="Open Sans"/>
              <a:ea typeface="Open Sans"/>
              <a:cs typeface="Open Sans"/>
            </a:endParaRPr>
          </a:p>
        </p:txBody>
      </p:sp>
      <p:sp>
        <p:nvSpPr>
          <p:cNvPr id="107" name="Google Shape;107;g27339dc66ca_2_99">
            <a:extLst xmlns:a="http://schemas.openxmlformats.org/drawingml/2006/main">
              <a:ext uri="{FF2B5EF4-FFF2-40B4-BE49-F238E27FC236}">
                <a16:creationId xmlns:a16="http://schemas.microsoft.com/office/drawing/2014/main" id="{D6DDF3AA-ED93-4FAB-8383-29BEAAE85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1891850"/>
            <a:ext cx="3363300" cy="99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维度1:功能性</a:t>
            </a:r>
            <a:endParaRPr sz="36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8" name="Google Shape;108;g27339dc66ca_2_99">
            <a:extLst xmlns:a="http://schemas.openxmlformats.org/drawingml/2006/main">
              <a:ext uri="{FF2B5EF4-FFF2-40B4-BE49-F238E27FC236}">
                <a16:creationId xmlns:a16="http://schemas.microsoft.com/office/drawing/2014/main" id="{E0AC45F5-4025-463E-879B-540E43B44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45700" y="2089625"/>
            <a:ext cx="2898600" cy="99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维度2:稳定</a:t>
            </a: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性</a:t>
            </a:r>
            <a:endParaRPr sz="36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9" name="Google Shape;109;g27339dc66ca_2_99">
            <a:extLst xmlns:a="http://schemas.openxmlformats.org/drawingml/2006/main">
              <a:ext uri="{FF2B5EF4-FFF2-40B4-BE49-F238E27FC236}">
                <a16:creationId xmlns:a16="http://schemas.microsoft.com/office/drawing/2014/main" id="{26E22CAE-28BE-435D-A9FE-C52F0E9A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7449975"/>
            <a:ext cx="2898600" cy="99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维度3:维护</a:t>
            </a: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性</a:t>
            </a:r>
            <a:endParaRPr sz="36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0" name="Google Shape;110;g27339dc66ca_2_99">
            <a:extLst xmlns:a="http://schemas.openxmlformats.org/drawingml/2006/main">
              <a:ext uri="{FF2B5EF4-FFF2-40B4-BE49-F238E27FC236}">
                <a16:creationId xmlns:a16="http://schemas.microsoft.com/office/drawing/2014/main" id="{51EC2DAF-86D0-4DE7-BBD9-E7F8A97F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81150" y="7641025"/>
            <a:ext cx="2627700" cy="99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维度4:成本</a:t>
            </a:r>
            <a:endParaRPr sz="36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1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1BF33123-8CEB-4C12-B0AA-012B16D9C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12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98714C81-4B1D-44B3-A8BC-A5A0C2613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113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734CE737-8D1F-4E70-A3FC-791E9F485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5 / 38</a:t>
            </a:r>
          </a:p>
        </p:txBody>
      </p:sp>
    </p:spTree>
    <p:extLst>
      <p:ext uri="{BB962C8B-B14F-4D97-AF65-F5344CB8AC3E}">
        <p14:creationId xmlns:p14="http://schemas.microsoft.com/office/powerpoint/2010/main" val="7372587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5" name="Google Shape;115;g27339dc66ca_2_156">
            <a:extLst xmlns:a="http://schemas.openxmlformats.org/drawingml/2006/main">
              <a:ext uri="{FF2B5EF4-FFF2-40B4-BE49-F238E27FC236}">
                <a16:creationId xmlns:a16="http://schemas.microsoft.com/office/drawing/2014/main" id="{D7F886F7-2913-4192-BCB4-3703D20007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目录</a:t>
            </a:r>
            <a:endParaRPr/>
          </a:p>
        </p:txBody>
      </p:sp>
      <p:sp>
        <p:nvSpPr>
          <p:cNvPr id="116" name="Google Shape;116;g27339dc66ca_2_156">
            <a:extLst xmlns:a="http://schemas.openxmlformats.org/drawingml/2006/main">
              <a:ext uri="{FF2B5EF4-FFF2-40B4-BE49-F238E27FC236}">
                <a16:creationId xmlns:a16="http://schemas.microsoft.com/office/drawing/2014/main" id="{84692ABA-46BB-4287-83FA-15C416242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975" y="2522475"/>
            <a:ext cx="12816900" cy="790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E4D2D"/>
              </a:buClr>
              <a:buSzPts val="4500"/>
              <a:buFont typeface="Open Sans"/>
              <a:buChar char="❏"/>
            </a:pPr>
            <a:r>
              <a:rPr sz="4500">
                <a:solidFill>
                  <a:srgbClr val="EE4D2D"/>
                </a:solidFill>
                <a:latin typeface="Open Sans"/>
                <a:ea typeface="Open Sans"/>
                <a:cs typeface="Open Sans"/>
              </a:rPr>
              <a:t>1.  整体性设计</a:t>
            </a:r>
            <a:endParaRPr sz="45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2.  接口设计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3.  存储设计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4.  缓存设计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5.  异步设计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6. 非功能性设计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accent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7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F1C8F6A7-3120-4E76-9CC7-D357F4347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18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075BD49B-E0EE-44D8-826A-FB63FCE44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119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E5C40DE0-2BB6-47C0-A5DC-8D2D268B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6 / 38</a:t>
            </a:r>
          </a:p>
        </p:txBody>
      </p:sp>
    </p:spTree>
    <p:extLst>
      <p:ext uri="{BB962C8B-B14F-4D97-AF65-F5344CB8AC3E}">
        <p14:creationId xmlns:p14="http://schemas.microsoft.com/office/powerpoint/2010/main" val="9377101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1" name="Google Shape;121;g2e467bcab5a_2_0">
            <a:extLst xmlns:a="http://schemas.openxmlformats.org/drawingml/2006/main">
              <a:ext uri="{FF2B5EF4-FFF2-40B4-BE49-F238E27FC236}">
                <a16:creationId xmlns:a16="http://schemas.microsoft.com/office/drawing/2014/main" id="{A45AA356-4435-4A2D-A404-CF93A720B0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整体设计：什么是架构？EA+4A</a:t>
            </a:r>
            <a:endParaRPr/>
          </a:p>
        </p:txBody>
      </p:sp>
      <p:pic>
        <p:nvPicPr>
          <p:cNvPr id="122" name="Google Shape;122;g2e467bcab5a_2_0">
            <a:extLst xmlns:a="http://schemas.openxmlformats.org/drawingml/2006/main">
              <a:ext uri="{FF2B5EF4-FFF2-40B4-BE49-F238E27FC236}">
                <a16:creationId xmlns:a16="http://schemas.microsoft.com/office/drawing/2014/main" id="{CE668A60-564E-485A-AFCE-6A0CE98E7E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7fd3f7cfee4120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138025" y="1497725"/>
            <a:ext cx="21092996" cy="122182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23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4C28F40D-BC35-44E8-BA7A-7EB0D8743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24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6A6E11BB-4C92-4CF8-8DE2-8AD1455C6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125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F7E0161D-3273-431F-BF6C-9ACB48D3D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7 / 38</a:t>
            </a:r>
          </a:p>
        </p:txBody>
      </p:sp>
    </p:spTree>
    <p:extLst>
      <p:ext uri="{BB962C8B-B14F-4D97-AF65-F5344CB8AC3E}">
        <p14:creationId xmlns:p14="http://schemas.microsoft.com/office/powerpoint/2010/main" val="16258019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7" name="Google Shape;127;g27339dc66ca_2_54">
            <a:extLst xmlns:a="http://schemas.openxmlformats.org/drawingml/2006/main">
              <a:ext uri="{FF2B5EF4-FFF2-40B4-BE49-F238E27FC236}">
                <a16:creationId xmlns:a16="http://schemas.microsoft.com/office/drawing/2014/main" id="{F5E8DA47-8D26-4365-93DD-113C3D3075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整体设计：业务架构（BA）</a:t>
            </a:r>
            <a:endParaRPr/>
          </a:p>
        </p:txBody>
      </p:sp>
      <p:sp>
        <p:nvSpPr>
          <p:cNvPr id="128" name="Google Shape;128;g27339dc66ca_2_54">
            <a:extLst xmlns:a="http://schemas.openxmlformats.org/drawingml/2006/main">
              <a:ext uri="{FF2B5EF4-FFF2-40B4-BE49-F238E27FC236}">
                <a16:creationId xmlns:a16="http://schemas.microsoft.com/office/drawing/2014/main" id="{E5253F79-4E55-49EF-B15B-7012A7FD5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1350" y="2823475"/>
            <a:ext cx="6180000" cy="802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定义：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描述系统对用户提供什么业务功能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核心是：</a:t>
            </a: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流程、组织、模块、边界</a:t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使用场景：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产品人员规划业务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给高P汇报工作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新员工培训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画图技巧: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通过不同颜色标识业务状态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业务分组管理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29" name="Google Shape;129;g27339dc66ca_2_54">
            <a:extLst xmlns:a="http://schemas.openxmlformats.org/drawingml/2006/main">
              <a:ext uri="{FF2B5EF4-FFF2-40B4-BE49-F238E27FC236}">
                <a16:creationId xmlns:a16="http://schemas.microsoft.com/office/drawing/2014/main" id="{8ABD61AA-2D36-4B60-8F9C-941CB2705B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d8c820324e4d1f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72500" y="2226375"/>
            <a:ext cx="15366626" cy="81452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30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25FB7CAC-8DDE-4D13-808B-E493A1EE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31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526C2906-850E-4667-89F8-1015FFE71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132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43F5314E-D251-4F13-AD14-CCF1F9CB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8 / 38</a:t>
            </a:r>
          </a:p>
        </p:txBody>
      </p:sp>
    </p:spTree>
    <p:extLst>
      <p:ext uri="{BB962C8B-B14F-4D97-AF65-F5344CB8AC3E}">
        <p14:creationId xmlns:p14="http://schemas.microsoft.com/office/powerpoint/2010/main" val="7304965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4" name="Google Shape;134;g2e467bcab5a_2_52">
            <a:extLst xmlns:a="http://schemas.openxmlformats.org/drawingml/2006/main">
              <a:ext uri="{FF2B5EF4-FFF2-40B4-BE49-F238E27FC236}">
                <a16:creationId xmlns:a16="http://schemas.microsoft.com/office/drawing/2014/main" id="{B3FC8103-371A-41FC-9AA0-BDC80A2A4C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整体设计：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应用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架构（AA）</a:t>
            </a:r>
            <a:endParaRPr/>
          </a:p>
        </p:txBody>
      </p:sp>
      <p:sp>
        <p:nvSpPr>
          <p:cNvPr id="135" name="Google Shape;135;g2e467bcab5a_2_52">
            <a:extLst xmlns:a="http://schemas.openxmlformats.org/drawingml/2006/main">
              <a:ext uri="{FF2B5EF4-FFF2-40B4-BE49-F238E27FC236}">
                <a16:creationId xmlns:a16="http://schemas.microsoft.com/office/drawing/2014/main" id="{85B4D3FD-2D00-4DD2-9007-3E652386C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925" y="2845800"/>
            <a:ext cx="6180000" cy="802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定义：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描述列系统中各服务之间的交互关系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使用场景：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开发、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测试、SRE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新员工培训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画图技巧: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分层管理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连线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36" name="Google Shape;136;g2e467bcab5a_2_52">
            <a:extLst xmlns:a="http://schemas.openxmlformats.org/drawingml/2006/main">
              <a:ext uri="{FF2B5EF4-FFF2-40B4-BE49-F238E27FC236}">
                <a16:creationId xmlns:a16="http://schemas.microsoft.com/office/drawing/2014/main" id="{3BF44958-D8A5-4C1A-B5CE-5F039DD2C1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553ef4e3764481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72550" y="2547275"/>
            <a:ext cx="13834100" cy="82000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37" name="Google Shape;137;g2e467bcab5a_2_52">
            <a:extLst xmlns:a="http://schemas.openxmlformats.org/drawingml/2006/main">
              <a:ext uri="{FF2B5EF4-FFF2-40B4-BE49-F238E27FC236}">
                <a16:creationId xmlns:a16="http://schemas.microsoft.com/office/drawing/2014/main" id="{07F83D3F-F194-4C33-9371-9B60C8952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7550" y="10615025"/>
            <a:ext cx="10216200" cy="134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服务调用关系从上到下、禁止同层调用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应用名遵从格式规范、快速识别逻辑层次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8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57A94DFB-8E55-44AC-A4F9-3C560C8F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39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CFCEA010-89B9-4711-9D98-23C4234AE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140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6E8E49E4-62EB-4B62-B170-BD7EB4B83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9 / 38</a:t>
            </a:r>
          </a:p>
        </p:txBody>
      </p:sp>
    </p:spTree>
    <p:extLst>
      <p:ext uri="{BB962C8B-B14F-4D97-AF65-F5344CB8AC3E}">
        <p14:creationId xmlns:p14="http://schemas.microsoft.com/office/powerpoint/2010/main" val="17063222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2" name="Google Shape;142;g2e467bcab5a_2_34">
            <a:extLst xmlns:a="http://schemas.openxmlformats.org/drawingml/2006/main">
              <a:ext uri="{FF2B5EF4-FFF2-40B4-BE49-F238E27FC236}">
                <a16:creationId xmlns:a16="http://schemas.microsoft.com/office/drawing/2014/main" id="{0E75ED63-7188-4405-BECC-240C738696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整体设计：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数据架构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（DA）</a:t>
            </a:r>
            <a:endParaRPr/>
          </a:p>
        </p:txBody>
      </p:sp>
      <p:sp>
        <p:nvSpPr>
          <p:cNvPr id="143" name="Google Shape;143;g2e467bcab5a_2_34">
            <a:extLst xmlns:a="http://schemas.openxmlformats.org/drawingml/2006/main">
              <a:ext uri="{FF2B5EF4-FFF2-40B4-BE49-F238E27FC236}">
                <a16:creationId xmlns:a16="http://schemas.microsoft.com/office/drawing/2014/main" id="{6D24BA84-549E-4118-8123-E8D88F2F3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925" y="2052050"/>
            <a:ext cx="8449800" cy="362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定义：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它涉及数据的组织、存储、处理和管理。用于开发、运营人员、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新员工培训。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44" name="Google Shape;144;g2e467bcab5a_2_34">
            <a:extLst xmlns:a="http://schemas.openxmlformats.org/drawingml/2006/main">
              <a:ext uri="{FF2B5EF4-FFF2-40B4-BE49-F238E27FC236}">
                <a16:creationId xmlns:a16="http://schemas.microsoft.com/office/drawing/2014/main" id="{951121B9-02FD-46BD-9561-A45E15E029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c889d9ccb324d37">
            <a:alphaModFix/>
          </a:blip>
          <a:srcRect xmlns:a="http://schemas.openxmlformats.org/drawingml/2006/main" l="0" t="0" r="-10766" b="-10766"/>
          <a:stretch xmlns:a="http://schemas.openxmlformats.org/drawingml/2006/main"/>
        </p:blipFill>
        <p:spPr>
          <a:xfrm xmlns:a="http://schemas.openxmlformats.org/drawingml/2006/main">
            <a:off x="12296125" y="3095075"/>
            <a:ext cx="11833125" cy="75258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45" name="Google Shape;145;g2e467bcab5a_2_34">
            <a:extLst xmlns:a="http://schemas.openxmlformats.org/drawingml/2006/main">
              <a:ext uri="{FF2B5EF4-FFF2-40B4-BE49-F238E27FC236}">
                <a16:creationId xmlns:a16="http://schemas.microsoft.com/office/drawing/2014/main" id="{BB03334B-0E9C-4A38-B025-B063D99FA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921" y="5027200"/>
            <a:ext cx="8952643" cy="781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 fontScale="93299"/>
          </a:bodyPr>
          <a:lstStyle xmlns:a="http://schemas.openxmlformats.org/drawingml/2006/main">
            <a:defPPr>
              <a:defRPr sz="2700"/>
            </a:defPPr>
          </a:lstStyle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2700"/>
            </a:pPr>
            <a:r>
              <a:rPr sz="2700" b="1">
                <a:solidFill>
                  <a:srgbClr val="0000FF"/>
                </a:solidFill>
              </a:rPr>
              <a:t>分层管理</a:t>
            </a:r>
            <a:r>
              <a:rPr sz="2700"/>
              <a:t>：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  <a:defRPr sz="2700"/>
            </a:pPr>
            <a:r>
              <a:rPr sz="2700"/>
              <a:t>ODS 层：原始数据，如从订单交易数据、用户数据、物流数据。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  <a:defRPr sz="2700"/>
            </a:pPr>
            <a:r>
              <a:rPr sz="2700"/>
              <a:t>DWD 层：将ODS层的数据进行清洗、去重和基本转换，详细的订单事实表、用户事实表、物流事实表等。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  <a:defRPr sz="2700"/>
            </a:pPr>
            <a:r>
              <a:rPr sz="2700"/>
              <a:t>DIM 层：存储产品维度表、时间维度表、用户维度表，提供详细描述性信息。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  <a:defRPr sz="2700"/>
            </a:pPr>
            <a:r>
              <a:rPr sz="2700"/>
              <a:t>APP 层：根据业务需求，将DWD层的数据进行汇总和加工，生成销售报表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46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14E3F241-2505-485C-9FD1-00896A23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47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AFE46BC7-4EBC-48E2-9397-A82EBB90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148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AF8C3B5D-CEBC-4A6F-BA5D-F5593058E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10 / 38</a:t>
            </a:r>
          </a:p>
        </p:txBody>
      </p:sp>
    </p:spTree>
    <p:extLst>
      <p:ext uri="{BB962C8B-B14F-4D97-AF65-F5344CB8AC3E}">
        <p14:creationId xmlns:p14="http://schemas.microsoft.com/office/powerpoint/2010/main" val="12371156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0" name="Google Shape;150;g2e467bcab5a_2_23">
            <a:extLst xmlns:a="http://schemas.openxmlformats.org/drawingml/2006/main">
              <a:ext uri="{FF2B5EF4-FFF2-40B4-BE49-F238E27FC236}">
                <a16:creationId xmlns:a16="http://schemas.microsoft.com/office/drawing/2014/main" id="{0B012299-24B8-4DA9-9039-BBE446FF91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整体设计：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技术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架构（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TA)</a:t>
            </a:r>
            <a:endParaRPr/>
          </a:p>
        </p:txBody>
      </p:sp>
      <p:sp>
        <p:nvSpPr>
          <p:cNvPr id="151" name="Google Shape;151;g2e467bcab5a_2_23">
            <a:extLst xmlns:a="http://schemas.openxmlformats.org/drawingml/2006/main">
              <a:ext uri="{FF2B5EF4-FFF2-40B4-BE49-F238E27FC236}">
                <a16:creationId xmlns:a16="http://schemas.microsoft.com/office/drawing/2014/main" id="{57618EF0-8851-4483-853B-20BDF975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1350" y="2823475"/>
            <a:ext cx="6180000" cy="802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定义：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展现一个系统的</a:t>
            </a: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技术选型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、</a:t>
            </a: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组件、模块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其相互关系的图示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使用场景：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为开发团队提供明确的参考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运维与优化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新员工培训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画图技巧: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AutoNum type="arabicPeriod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分层次展示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52" name="Google Shape;152;g2e467bcab5a_2_23">
            <a:extLst xmlns:a="http://schemas.openxmlformats.org/drawingml/2006/main">
              <a:ext uri="{FF2B5EF4-FFF2-40B4-BE49-F238E27FC236}">
                <a16:creationId xmlns:a16="http://schemas.microsoft.com/office/drawing/2014/main" id="{B87CEBAB-9440-4861-8E56-12013F6FF1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94a7edba954dba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731350" y="1627602"/>
            <a:ext cx="14716125" cy="100584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3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7A139966-7A7B-4B93-AF7F-E30F7A25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54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E631DC96-A9BF-498E-8183-32F07D6E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155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52350E1F-13D6-4F2A-A21D-576B5481F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11 / 38</a:t>
            </a:r>
          </a:p>
        </p:txBody>
      </p:sp>
    </p:spTree>
    <p:extLst>
      <p:ext uri="{BB962C8B-B14F-4D97-AF65-F5344CB8AC3E}">
        <p14:creationId xmlns:p14="http://schemas.microsoft.com/office/powerpoint/2010/main" val="16813780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7" name="Google Shape;157;g27299db1fd3_0_32">
            <a:extLst xmlns:a="http://schemas.openxmlformats.org/drawingml/2006/main">
              <a:ext uri="{FF2B5EF4-FFF2-40B4-BE49-F238E27FC236}">
                <a16:creationId xmlns:a16="http://schemas.microsoft.com/office/drawing/2014/main" id="{63CBE8AF-BFF6-4793-B9A6-3E3A904D6E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整体设计：整体设计的原则</a:t>
            </a:r>
            <a:endParaRPr/>
          </a:p>
        </p:txBody>
      </p:sp>
      <p:pic>
        <p:nvPicPr>
          <p:cNvPr id="158" name="Google Shape;158;g27299db1fd3_0_32">
            <a:extLst xmlns:a="http://schemas.openxmlformats.org/drawingml/2006/main">
              <a:ext uri="{FF2B5EF4-FFF2-40B4-BE49-F238E27FC236}">
                <a16:creationId xmlns:a16="http://schemas.microsoft.com/office/drawing/2014/main" id="{F1D7F0C4-6599-443E-B4B9-3DB8824CFF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960b2bb7934b1d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038700" y="1486850"/>
            <a:ext cx="20584826" cy="115177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59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63D2AFD6-3241-4DD1-B5B7-63C05509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60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8EFD0164-4AEB-4CCE-8768-7CABD4BB1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161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140F5145-3855-4E0C-854A-36E4C7F9D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12 / 38</a:t>
            </a:r>
          </a:p>
        </p:txBody>
      </p:sp>
    </p:spTree>
    <p:extLst>
      <p:ext uri="{BB962C8B-B14F-4D97-AF65-F5344CB8AC3E}">
        <p14:creationId xmlns:p14="http://schemas.microsoft.com/office/powerpoint/2010/main" val="10401454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3" name="Google Shape;163;g2e4d454a3fe_0_73">
            <a:extLst xmlns:a="http://schemas.openxmlformats.org/drawingml/2006/main">
              <a:ext uri="{FF2B5EF4-FFF2-40B4-BE49-F238E27FC236}">
                <a16:creationId xmlns:a16="http://schemas.microsoft.com/office/drawing/2014/main" id="{F4292B3B-49FF-4727-9033-8D5E9F9EEF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目录</a:t>
            </a:r>
            <a:endParaRPr/>
          </a:p>
        </p:txBody>
      </p:sp>
      <p:sp>
        <p:nvSpPr>
          <p:cNvPr id="164" name="Google Shape;164;g2e4d454a3fe_0_73">
            <a:extLst xmlns:a="http://schemas.openxmlformats.org/drawingml/2006/main">
              <a:ext uri="{FF2B5EF4-FFF2-40B4-BE49-F238E27FC236}">
                <a16:creationId xmlns:a16="http://schemas.microsoft.com/office/drawing/2014/main" id="{CB8F2B50-833B-41A9-BC54-B852F5F01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975" y="2522475"/>
            <a:ext cx="12816900" cy="790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1.  整体性设计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500"/>
              <a:buFont typeface="Open Sans"/>
              <a:buChar char="❏"/>
            </a:pPr>
            <a:r>
              <a:rPr sz="450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2.  接口设计</a:t>
            </a:r>
            <a:endParaRPr sz="4500">
              <a:solidFill>
                <a:srgbClr val="FF0000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3.  存储设计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4.  缓存设计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5.  异步设计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6. 非功能性设计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accent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65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2ADCDF05-AEC8-4C49-A81B-BF0803CC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66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4DBC3DB2-FB15-4FBF-B5EB-EF6D5838B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167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112ACF86-5040-4307-A10C-66A8A355F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13 / 38</a:t>
            </a:r>
          </a:p>
        </p:txBody>
      </p:sp>
    </p:spTree>
    <p:extLst>
      <p:ext uri="{BB962C8B-B14F-4D97-AF65-F5344CB8AC3E}">
        <p14:creationId xmlns:p14="http://schemas.microsoft.com/office/powerpoint/2010/main" val="130168702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9" name="Google Shape;169;g2e1abbf9ab1_0_41">
            <a:extLst xmlns:a="http://schemas.openxmlformats.org/drawingml/2006/main">
              <a:ext uri="{FF2B5EF4-FFF2-40B4-BE49-F238E27FC236}">
                <a16:creationId xmlns:a16="http://schemas.microsoft.com/office/drawing/2014/main" id="{5B66590F-7B36-491A-A85E-3AAF3A9E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93300" y="6989375"/>
            <a:ext cx="8627100" cy="4755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D2E9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70" name="Google Shape;170;g2e1abbf9ab1_0_41">
            <a:extLst xmlns:a="http://schemas.openxmlformats.org/drawingml/2006/main">
              <a:ext uri="{FF2B5EF4-FFF2-40B4-BE49-F238E27FC236}">
                <a16:creationId xmlns:a16="http://schemas.microsoft.com/office/drawing/2014/main" id="{71F9220A-7C63-4758-BC60-DAB143452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175" y="6805450"/>
            <a:ext cx="12980400" cy="5097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DAF8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71" name="Google Shape;171;g2e1abbf9ab1_0_41">
            <a:extLst xmlns:a="http://schemas.openxmlformats.org/drawingml/2006/main">
              <a:ext uri="{FF2B5EF4-FFF2-40B4-BE49-F238E27FC236}">
                <a16:creationId xmlns:a16="http://schemas.microsoft.com/office/drawing/2014/main" id="{712B9A7D-99E2-41AC-AC9D-C2221211E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0975" y="1944050"/>
            <a:ext cx="8416500" cy="4335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EAD3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72" name="Google Shape;172;g2e1abbf9ab1_0_41">
            <a:extLst xmlns:a="http://schemas.openxmlformats.org/drawingml/2006/main">
              <a:ext uri="{FF2B5EF4-FFF2-40B4-BE49-F238E27FC236}">
                <a16:creationId xmlns:a16="http://schemas.microsoft.com/office/drawing/2014/main" id="{213D3E32-5CE4-40B8-A865-55B4DD13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8938" y="1944050"/>
            <a:ext cx="13164000" cy="4335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73" name="Google Shape;173;g2e1abbf9ab1_0_41">
            <a:extLst xmlns:a="http://schemas.openxmlformats.org/drawingml/2006/main">
              <a:ext uri="{FF2B5EF4-FFF2-40B4-BE49-F238E27FC236}">
                <a16:creationId xmlns:a16="http://schemas.microsoft.com/office/drawing/2014/main" id="{4E3D0618-69DF-4553-955B-469C932DD2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接口设计：尽量使用REST风格的API</a:t>
            </a:r>
            <a:endParaRPr/>
          </a:p>
        </p:txBody>
      </p:sp>
      <p:sp>
        <p:nvSpPr>
          <p:cNvPr id="174" name="Google Shape;174;g2e1abbf9ab1_0_41">
            <a:extLst xmlns:a="http://schemas.openxmlformats.org/drawingml/2006/main">
              <a:ext uri="{FF2B5EF4-FFF2-40B4-BE49-F238E27FC236}">
                <a16:creationId xmlns:a16="http://schemas.microsoft.com/office/drawing/2014/main" id="{CC076E3A-1122-4280-8612-16AD1BD1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03800" y="7216650"/>
            <a:ext cx="8416500" cy="41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</a:rPr>
              <a:t>其它规则</a:t>
            </a:r>
            <a:endParaRPr sz="3000" b="1">
              <a:solidFill>
                <a:srgbClr val="0000FF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应使用连字符（ - ）来提高URI的可读性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路径中避免使用动词，用名词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不得在URI中使用下划线（_）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URI路径中全都使用小写字母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5" name="Google Shape;175;g2e1abbf9ab1_0_41">
            <a:extLst xmlns:a="http://schemas.openxmlformats.org/drawingml/2006/main">
              <a:ext uri="{FF2B5EF4-FFF2-40B4-BE49-F238E27FC236}">
                <a16:creationId xmlns:a16="http://schemas.microsoft.com/office/drawing/2014/main" id="{A9C21754-B607-4CF2-9691-409F18B26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9363" y="2311925"/>
            <a:ext cx="12833700" cy="4151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ap="flat" cmpd="sng">
            <a:solidFill>
              <a:srgbClr val="FFF2CC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</a:rPr>
              <a:t>URI 设计</a:t>
            </a:r>
            <a:endParaRPr sz="3000" b="1">
              <a:solidFill>
                <a:srgbClr val="0000FF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 b="1">
                <a:solidFill>
                  <a:schemeClr val="dk1"/>
                </a:solidFill>
              </a:rPr>
              <a:t>Base URL</a:t>
            </a:r>
            <a:r>
              <a:rPr sz="3000">
                <a:solidFill>
                  <a:schemeClr val="dk1"/>
                </a:solidFill>
              </a:rPr>
              <a:t>: 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https://example.domain.com/api</a:t>
            </a:r>
            <a:endParaRPr sz="3000">
              <a:solidFill>
                <a:srgbClr val="188038"/>
              </a:solidFill>
              <a:latin typeface="Roboto Mono"/>
              <a:ea typeface="Roboto Mono"/>
              <a:cs typeface="Roboto Mono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 b="1">
                <a:solidFill>
                  <a:schemeClr val="dk1"/>
                </a:solidFill>
              </a:rPr>
              <a:t>分组</a:t>
            </a:r>
            <a:r>
              <a:rPr sz="3000">
                <a:solidFill>
                  <a:schemeClr val="dk1"/>
                </a:solidFill>
              </a:rPr>
              <a:t>: 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group</a:t>
            </a:r>
            <a:r>
              <a:rPr sz="3000">
                <a:solidFill>
                  <a:schemeClr val="dk1"/>
                </a:solidFill>
              </a:rPr>
              <a:t> 用于对API进行分组，通常表示功能模块或业务领域。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 b="1">
                <a:solidFill>
                  <a:schemeClr val="dk1"/>
                </a:solidFill>
              </a:rPr>
              <a:t>版本</a:t>
            </a:r>
            <a:r>
              <a:rPr sz="3000">
                <a:solidFill>
                  <a:schemeClr val="dk1"/>
                </a:solidFill>
              </a:rPr>
              <a:t>: 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version</a:t>
            </a:r>
            <a:r>
              <a:rPr sz="3000">
                <a:solidFill>
                  <a:schemeClr val="dk1"/>
                </a:solidFill>
              </a:rPr>
              <a:t> 用于版本控制，如 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v1</a:t>
            </a:r>
            <a:r>
              <a:rPr sz="3000">
                <a:solidFill>
                  <a:schemeClr val="dk1"/>
                </a:solidFill>
              </a:rPr>
              <a:t>, 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v2</a:t>
            </a:r>
            <a:r>
              <a:rPr sz="3000">
                <a:solidFill>
                  <a:schemeClr val="dk1"/>
                </a:solidFill>
              </a:rPr>
              <a:t>，便于API的演进和向后兼容。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 b="1">
                <a:solidFill>
                  <a:schemeClr val="dk1"/>
                </a:solidFill>
              </a:rPr>
              <a:t>资源</a:t>
            </a:r>
            <a:r>
              <a:rPr sz="3000">
                <a:solidFill>
                  <a:schemeClr val="dk1"/>
                </a:solidFill>
              </a:rPr>
              <a:t>: 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resource</a:t>
            </a:r>
            <a:r>
              <a:rPr sz="3000">
                <a:solidFill>
                  <a:schemeClr val="dk1"/>
                </a:solidFill>
              </a:rPr>
              <a:t> 表示具体的资源，如 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users</a:t>
            </a:r>
            <a:r>
              <a:rPr sz="3000">
                <a:solidFill>
                  <a:schemeClr val="dk1"/>
                </a:solidFill>
              </a:rPr>
              <a:t>, 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orders</a:t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76" name="Google Shape;176;g2e1abbf9ab1_0_41">
            <a:extLst xmlns:a="http://schemas.openxmlformats.org/drawingml/2006/main">
              <a:ext uri="{FF2B5EF4-FFF2-40B4-BE49-F238E27FC236}">
                <a16:creationId xmlns:a16="http://schemas.microsoft.com/office/drawing/2014/main" id="{C78ED3A2-A75A-4E1C-8446-5B988C15C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21675" y="2220250"/>
            <a:ext cx="8075100" cy="365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ap="flat" cmpd="sng">
            <a:solidFill>
              <a:srgbClr val="CFE2F3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</a:rPr>
              <a:t>资源命名</a:t>
            </a:r>
            <a:endParaRPr sz="3000" b="1">
              <a:solidFill>
                <a:srgbClr val="0000FF"/>
              </a:solidFill>
            </a:endParaRPr>
          </a:p>
          <a:p xmlns:a="http://schemas.openxmlformats.org/drawingml/2006/main">
            <a:pPr marL="457200" lvl="0" indent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000">
                <a:solidFill>
                  <a:schemeClr val="dk1"/>
                </a:solidFill>
              </a:rPr>
              <a:t>区分单复数资源清晰直观。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/api/v1/users</a:t>
            </a:r>
            <a:r>
              <a:rPr sz="3000">
                <a:solidFill>
                  <a:schemeClr val="dk1"/>
                </a:solidFill>
              </a:rPr>
              <a:t> (订单集合)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/api/v1/user</a:t>
            </a:r>
            <a:endParaRPr sz="3000">
              <a:solidFill>
                <a:srgbClr val="188038"/>
              </a:solidFill>
              <a:latin typeface="Roboto Mono"/>
              <a:ea typeface="Roboto Mono"/>
              <a:cs typeface="Roboto Mono"/>
            </a:endParaRPr>
          </a:p>
          <a:p xmlns:a="http://schemas.openxmlformats.org/drawingml/2006/main">
            <a:pPr marL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77" name="Google Shape;177;g2e1abbf9ab1_0_41">
            <a:extLst xmlns:a="http://schemas.openxmlformats.org/drawingml/2006/main">
              <a:ext uri="{FF2B5EF4-FFF2-40B4-BE49-F238E27FC236}">
                <a16:creationId xmlns:a16="http://schemas.microsoft.com/office/drawing/2014/main" id="{365A62B5-DD4C-4CA9-8F84-12EBE1E10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0500" y="7087725"/>
            <a:ext cx="12561000" cy="449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300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</a:rPr>
              <a:t>使用HTTP方法来表示操作</a:t>
            </a:r>
            <a:r>
              <a:rPr sz="3000">
                <a:solidFill>
                  <a:schemeClr val="dk1"/>
                </a:solidFill>
              </a:rPr>
              <a:t>。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 b="1">
                <a:solidFill>
                  <a:schemeClr val="dk1"/>
                </a:solidFill>
              </a:rPr>
              <a:t>获取所有用户</a:t>
            </a:r>
            <a:r>
              <a:rPr sz="3000">
                <a:solidFill>
                  <a:schemeClr val="dk1"/>
                </a:solidFill>
              </a:rPr>
              <a:t>：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GET /api/v1/users</a:t>
            </a:r>
            <a:endParaRPr sz="3000">
              <a:solidFill>
                <a:srgbClr val="188038"/>
              </a:solidFill>
              <a:latin typeface="Roboto Mono"/>
              <a:ea typeface="Roboto Mono"/>
              <a:cs typeface="Roboto Mono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 b="1">
                <a:solidFill>
                  <a:schemeClr val="dk1"/>
                </a:solidFill>
              </a:rPr>
              <a:t>获取特定用户</a:t>
            </a:r>
            <a:r>
              <a:rPr sz="3000">
                <a:solidFill>
                  <a:schemeClr val="dk1"/>
                </a:solidFill>
              </a:rPr>
              <a:t>：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GET /api/v1/users/{id}</a:t>
            </a:r>
            <a:endParaRPr sz="3000">
              <a:solidFill>
                <a:srgbClr val="188038"/>
              </a:solidFill>
              <a:latin typeface="Roboto Mono"/>
              <a:ea typeface="Roboto Mono"/>
              <a:cs typeface="Roboto Mono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 b="1">
                <a:solidFill>
                  <a:schemeClr val="dk1"/>
                </a:solidFill>
              </a:rPr>
              <a:t>创建新用户</a:t>
            </a:r>
            <a:r>
              <a:rPr sz="3000">
                <a:solidFill>
                  <a:schemeClr val="dk1"/>
                </a:solidFill>
              </a:rPr>
              <a:t>：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POST /api/v1/users</a:t>
            </a:r>
            <a:endParaRPr sz="3000">
              <a:solidFill>
                <a:srgbClr val="188038"/>
              </a:solidFill>
              <a:latin typeface="Roboto Mono"/>
              <a:ea typeface="Roboto Mono"/>
              <a:cs typeface="Roboto Mono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 b="1">
                <a:solidFill>
                  <a:schemeClr val="dk1"/>
                </a:solidFill>
              </a:rPr>
              <a:t>更新用户</a:t>
            </a:r>
            <a:r>
              <a:rPr sz="3000">
                <a:solidFill>
                  <a:schemeClr val="dk1"/>
                </a:solidFill>
              </a:rPr>
              <a:t>：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PUT /api/v1/users/{id}</a:t>
            </a:r>
            <a:endParaRPr sz="3000">
              <a:solidFill>
                <a:srgbClr val="188038"/>
              </a:solidFill>
              <a:latin typeface="Roboto Mono"/>
              <a:ea typeface="Roboto Mono"/>
              <a:cs typeface="Roboto Mono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 b="1">
                <a:solidFill>
                  <a:schemeClr val="dk1"/>
                </a:solidFill>
              </a:rPr>
              <a:t>删除用户</a:t>
            </a:r>
            <a:r>
              <a:rPr sz="3000">
                <a:solidFill>
                  <a:schemeClr val="dk1"/>
                </a:solidFill>
              </a:rPr>
              <a:t>：</a:t>
            </a:r>
            <a:r>
              <a:rPr sz="3000">
                <a:solidFill>
                  <a:srgbClr val="188038"/>
                </a:solidFill>
                <a:latin typeface="Roboto Mono"/>
                <a:ea typeface="Roboto Mono"/>
                <a:cs typeface="Roboto Mono"/>
              </a:rPr>
              <a:t>DELETE /api/v1/users/{id}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78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0BD2D499-2A64-445A-A99B-29062ADE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79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A8B4FCEB-0B4D-4354-8DB4-D41B1F938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180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0ED989CB-EB84-448C-8738-2A90CFE7D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14 / 38</a:t>
            </a:r>
          </a:p>
        </p:txBody>
      </p:sp>
    </p:spTree>
    <p:extLst>
      <p:ext uri="{BB962C8B-B14F-4D97-AF65-F5344CB8AC3E}">
        <p14:creationId xmlns:p14="http://schemas.microsoft.com/office/powerpoint/2010/main" val="136735648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2" name="Google Shape;182;g2e287d04861_0_28">
            <a:extLst xmlns:a="http://schemas.openxmlformats.org/drawingml/2006/main">
              <a:ext uri="{FF2B5EF4-FFF2-40B4-BE49-F238E27FC236}">
                <a16:creationId xmlns:a16="http://schemas.microsoft.com/office/drawing/2014/main" id="{C910F86F-453F-4A49-B090-9C1B39434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85175" y="1865550"/>
            <a:ext cx="5465400" cy="9984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DAF8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83" name="Google Shape;183;g2e287d04861_0_28">
            <a:extLst xmlns:a="http://schemas.openxmlformats.org/drawingml/2006/main">
              <a:ext uri="{FF2B5EF4-FFF2-40B4-BE49-F238E27FC236}">
                <a16:creationId xmlns:a16="http://schemas.microsoft.com/office/drawing/2014/main" id="{934690B0-2F53-4221-9821-E62B20226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6950" y="1779875"/>
            <a:ext cx="13242900" cy="5382900"/>
          </a:xfrm>
          <a:prstGeom xmlns:a="http://schemas.openxmlformats.org/drawingml/2006/main" prst="round1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84" name="Google Shape;184;g2e287d04861_0_28">
            <a:extLst xmlns:a="http://schemas.openxmlformats.org/drawingml/2006/main">
              <a:ext uri="{FF2B5EF4-FFF2-40B4-BE49-F238E27FC236}">
                <a16:creationId xmlns:a16="http://schemas.microsoft.com/office/drawing/2014/main" id="{B3780B62-1F11-4871-9C10-09E4ECF64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250" y="7803925"/>
            <a:ext cx="13374300" cy="4046400"/>
          </a:xfrm>
          <a:prstGeom xmlns:a="http://schemas.openxmlformats.org/drawingml/2006/main" prst="round1Rect">
            <a:avLst>
              <a:gd name="adj" fmla="val 16667"/>
            </a:avLst>
          </a:prstGeom>
          <a:solidFill xmlns:a="http://schemas.openxmlformats.org/drawingml/2006/main">
            <a:srgbClr val="D9EAD3"/>
          </a:solidFill>
          <a:ln xmlns:a="http://schemas.openxmlformats.org/drawingml/2006/main"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85" name="Google Shape;185;g2e287d04861_0_28">
            <a:extLst xmlns:a="http://schemas.openxmlformats.org/drawingml/2006/main">
              <a:ext uri="{FF2B5EF4-FFF2-40B4-BE49-F238E27FC236}">
                <a16:creationId xmlns:a16="http://schemas.microsoft.com/office/drawing/2014/main" id="{D3CB81D3-4A7F-4FE5-8241-DD898F92F9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接口设计 :  统一错误码风格</a:t>
            </a:r>
            <a:endParaRPr/>
          </a:p>
        </p:txBody>
      </p:sp>
      <p:sp>
        <p:nvSpPr>
          <p:cNvPr id="186" name="Google Shape;186;g2e287d04861_0_28">
            <a:extLst xmlns:a="http://schemas.openxmlformats.org/drawingml/2006/main">
              <a:ext uri="{FF2B5EF4-FFF2-40B4-BE49-F238E27FC236}">
                <a16:creationId xmlns:a16="http://schemas.microsoft.com/office/drawing/2014/main" id="{A217FDD2-179E-44D8-8E6F-017C1839E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8725" y="2244925"/>
            <a:ext cx="12188100" cy="484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1.</a:t>
            </a: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始终返回 200 http status code，Body 中包含错误信息</a:t>
            </a:r>
            <a:endParaRPr sz="36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4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如: Facebook API 的错误 Code 设计，始终返回 200 http status code：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4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{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4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 "error": {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4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   "message": "Syntax error \"Field picture specified more than once. This is only possible before version 2.1\" at character 23: id,name,picture,picture",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4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   "type": "OAuthException",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4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   "code": 2500,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4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   "fbtrace_id": "xxxxxxxxxxx"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4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 }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4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}</a:t>
            </a:r>
            <a:endParaRPr sz="24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87" name="Google Shape;187;g2e287d04861_0_28">
            <a:extLst xmlns:a="http://schemas.openxmlformats.org/drawingml/2006/main">
              <a:ext uri="{FF2B5EF4-FFF2-40B4-BE49-F238E27FC236}">
                <a16:creationId xmlns:a16="http://schemas.microsoft.com/office/drawing/2014/main" id="{B4D90015-F2C8-4D59-8B05-04BECAF2B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5975" y="8072450"/>
            <a:ext cx="12615900" cy="3338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返回合适的 HTTP Code，并在 Body 中返回详尽的错误信息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8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HTTP/1.1 400</a:t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8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{</a:t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8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 "code": 100101,</a:t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8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 "message": "Database error",</a:t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8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 "reference": "https://github.com/xx/tree/master/docs/guide/faq/xxxx"</a:t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8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}</a:t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88" name="Google Shape;188;g2e287d04861_0_28">
            <a:extLst xmlns:a="http://schemas.openxmlformats.org/drawingml/2006/main">
              <a:ext uri="{FF2B5EF4-FFF2-40B4-BE49-F238E27FC236}">
                <a16:creationId xmlns:a16="http://schemas.microsoft.com/office/drawing/2014/main" id="{9B25A7BF-F1BD-4B6C-BF29-EF7AA7982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11525" y="2354200"/>
            <a:ext cx="4923600" cy="896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业务错误码</a:t>
            </a:r>
            <a:endParaRPr sz="36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AutoNum type="arabicPeriod"/>
            </a:pPr>
            <a:r>
              <a:rPr sz="28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不同部分代表不同的服务</a:t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AutoNum type="arabicPeriod"/>
            </a:pPr>
            <a:r>
              <a:rPr sz="28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不同部分代表不同的模块</a:t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pen Sans"/>
              <a:buAutoNum type="arabicPeriod"/>
            </a:pPr>
            <a:r>
              <a:rPr sz="28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不同的品类</a:t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例如：</a:t>
            </a:r>
            <a:r>
              <a:rPr sz="28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1000</a:t>
            </a:r>
            <a:r>
              <a:rPr sz="2800" b="1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100</a:t>
            </a:r>
            <a:endParaRPr sz="2800" b="1">
              <a:solidFill>
                <a:srgbClr val="FF0000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800"/>
              <a:buFont typeface="Open Sans"/>
              <a:buChar char="-"/>
            </a:pPr>
            <a:r>
              <a:rPr sz="28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模块：1000</a:t>
            </a:r>
            <a:endParaRPr sz="28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E4D2D"/>
              </a:buClr>
              <a:buSzPts val="2800"/>
              <a:buFont typeface="Open Sans"/>
              <a:buChar char="-"/>
            </a:pPr>
            <a:r>
              <a:rPr sz="2800" b="1">
                <a:solidFill>
                  <a:srgbClr val="EE4D2D"/>
                </a:solidFill>
                <a:latin typeface="Open Sans"/>
                <a:ea typeface="Open Sans"/>
                <a:cs typeface="Open Sans"/>
              </a:rPr>
              <a:t>详细错误吗：100</a:t>
            </a:r>
            <a:endParaRPr sz="2800" b="1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使用常用的httpstatus code</a:t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>
                <a:solidFill>
                  <a:schemeClr val="dk1"/>
                </a:solidFill>
                <a:latin typeface="Courier New"/>
                <a:ea typeface="Courier New"/>
                <a:cs typeface="Courier New"/>
              </a:rPr>
              <a:t>200 - 表示请求成功执行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>
                <a:solidFill>
                  <a:schemeClr val="dk1"/>
                </a:solidFill>
                <a:latin typeface="Courier New"/>
                <a:ea typeface="Courier New"/>
                <a:cs typeface="Courier New"/>
              </a:rPr>
              <a:t>400 - 表示客户端出问题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</a:endParaRPr>
          </a:p>
          <a:p xmlns:a="http://schemas.openxmlformats.org/drawingml/2006/main">
            <a:pPr marL="0" marR="11430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2800">
                <a:solidFill>
                  <a:schemeClr val="dk1"/>
                </a:solidFill>
                <a:latin typeface="Courier New"/>
                <a:ea typeface="Courier New"/>
                <a:cs typeface="Courier New"/>
              </a:rPr>
              <a:t>500 - 表示服务端出问题</a:t>
            </a:r>
            <a:endParaRPr sz="2800">
              <a:solidFill>
                <a:schemeClr val="dk1"/>
              </a:solidFill>
              <a:latin typeface="Courier New"/>
              <a:ea typeface="Courier New"/>
              <a:cs typeface="Courier New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89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CE624626-0B71-4DE4-8131-B0DB87E27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190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8B08774E-B360-45C1-AA45-2C7E6F9E3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191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1134D8C4-C626-4388-BBD1-A817405D6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15 / 38</a:t>
            </a:r>
          </a:p>
        </p:txBody>
      </p:sp>
    </p:spTree>
    <p:extLst>
      <p:ext uri="{BB962C8B-B14F-4D97-AF65-F5344CB8AC3E}">
        <p14:creationId xmlns:p14="http://schemas.microsoft.com/office/powerpoint/2010/main" val="183706416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3" name="Google Shape;193;g2e489141416_3_23">
            <a:extLst xmlns:a="http://schemas.openxmlformats.org/drawingml/2006/main">
              <a:ext uri="{FF2B5EF4-FFF2-40B4-BE49-F238E27FC236}">
                <a16:creationId xmlns:a16="http://schemas.microsoft.com/office/drawing/2014/main" id="{4D8A73B4-479B-4554-A0E6-9A7F544C1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65902" y="2522475"/>
            <a:ext cx="4156800" cy="8007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DAF8"/>
          </a:solidFill>
          <a:ln xmlns:a="http://schemas.openxmlformats.org/drawingml/2006/main"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94" name="Google Shape;194;g2e489141416_3_23">
            <a:extLst xmlns:a="http://schemas.openxmlformats.org/drawingml/2006/main">
              <a:ext uri="{FF2B5EF4-FFF2-40B4-BE49-F238E27FC236}">
                <a16:creationId xmlns:a16="http://schemas.microsoft.com/office/drawing/2014/main" id="{566D3C42-DA93-4443-A524-FD09956F1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42225" y="2578350"/>
            <a:ext cx="3699600" cy="8007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EAD3"/>
          </a:solidFill>
          <a:ln xmlns:a="http://schemas.openxmlformats.org/drawingml/2006/main" w="9525" cap="flat" cmpd="sng">
            <a:solidFill>
              <a:srgbClr val="D9EAD3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95" name="Google Shape;195;g2e489141416_3_23">
            <a:extLst xmlns:a="http://schemas.openxmlformats.org/drawingml/2006/main">
              <a:ext uri="{FF2B5EF4-FFF2-40B4-BE49-F238E27FC236}">
                <a16:creationId xmlns:a16="http://schemas.microsoft.com/office/drawing/2014/main" id="{1D04DD40-DFA6-4393-A410-C3572F817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522475"/>
            <a:ext cx="3699600" cy="8007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rgbClr val="FFF2CC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196" name="Google Shape;196;g2e489141416_3_23">
            <a:extLst xmlns:a="http://schemas.openxmlformats.org/drawingml/2006/main">
              <a:ext uri="{FF2B5EF4-FFF2-40B4-BE49-F238E27FC236}">
                <a16:creationId xmlns:a16="http://schemas.microsoft.com/office/drawing/2014/main" id="{B6595E53-97BE-4411-BC69-4AE3D4BDE8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接口设计:  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幂等性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设计（All 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write API)</a:t>
            </a:r>
            <a:endParaRPr/>
          </a:p>
        </p:txBody>
      </p:sp>
      <p:sp>
        <p:nvSpPr>
          <p:cNvPr id="197" name="Google Shape;197;g2e489141416_3_23">
            <a:extLst xmlns:a="http://schemas.openxmlformats.org/drawingml/2006/main">
              <a:ext uri="{FF2B5EF4-FFF2-40B4-BE49-F238E27FC236}">
                <a16:creationId xmlns:a16="http://schemas.microsoft.com/office/drawing/2014/main" id="{32F483AF-D202-4E13-804F-1ED22F35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6875" y="3393450"/>
            <a:ext cx="5680800" cy="692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6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D0D0D"/>
                </a:solidFill>
                <a:highlight>
                  <a:srgbClr val="FFFFFF"/>
                </a:highlight>
              </a:rPr>
              <a:t>幂等性</a:t>
            </a:r>
            <a:endParaRPr sz="3000" b="1">
              <a:solidFill>
                <a:srgbClr val="0D0D0D"/>
              </a:solidFill>
              <a:highlight>
                <a:srgbClr val="FFFFFF"/>
              </a:highlight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D0D0D"/>
              </a:buClr>
              <a:buSzPts val="3000"/>
              <a:buAutoNum type="arabicPeriod"/>
            </a:pPr>
            <a:r>
              <a:rPr sz="3000">
                <a:solidFill>
                  <a:srgbClr val="0D0D0D"/>
                </a:solidFill>
                <a:highlight>
                  <a:srgbClr val="FFFFFF"/>
                </a:highlight>
              </a:rPr>
              <a:t>网络不稳定，接口超时重试</a:t>
            </a:r>
            <a:endParaRPr sz="3000">
              <a:solidFill>
                <a:srgbClr val="0D0D0D"/>
              </a:solidFill>
              <a:highlight>
                <a:srgbClr val="FFFFFF"/>
              </a:highlight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000"/>
              <a:buAutoNum type="arabicPeriod"/>
            </a:pPr>
            <a:r>
              <a:rPr sz="3000">
                <a:solidFill>
                  <a:srgbClr val="0D0D0D"/>
                </a:solidFill>
                <a:highlight>
                  <a:srgbClr val="FFFFFF"/>
                </a:highlight>
              </a:rPr>
              <a:t>用户错误操作带来的重试</a:t>
            </a:r>
            <a:endParaRPr sz="3000">
              <a:solidFill>
                <a:srgbClr val="0D0D0D"/>
              </a:solidFill>
              <a:highlight>
                <a:srgbClr val="FFFFFF"/>
              </a:highlight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000"/>
              <a:buAutoNum type="arabicPeriod"/>
            </a:pPr>
            <a:r>
              <a:rPr sz="3000">
                <a:solidFill>
                  <a:srgbClr val="0D0D0D"/>
                </a:solidFill>
                <a:highlight>
                  <a:srgbClr val="FFFFFF"/>
                </a:highlight>
              </a:rPr>
              <a:t>MQ消息重复消费</a:t>
            </a:r>
            <a:endParaRPr sz="3000">
              <a:solidFill>
                <a:srgbClr val="0D0D0D"/>
              </a:solidFill>
              <a:highlight>
                <a:srgbClr val="FFFFFF"/>
              </a:highlight>
            </a:endParaRPr>
          </a:p>
          <a:p xmlns:a="http://schemas.openxmlformats.org/drawingml/2006/main">
            <a:pPr marL="0" lvl="0" indent="0" algn="l">
              <a:lnSpc>
                <a:spcPct val="160000"/>
              </a:lnSpc>
              <a:spcBef>
                <a:spcPts val="2100"/>
              </a:spcBef>
              <a:spcAft>
                <a:spcPts val="0"/>
              </a:spcAft>
              <a:buNone/>
            </a:pPr>
            <a:r>
              <a:t/>
            </a:r>
            <a:endParaRPr sz="3000" b="1">
              <a:solidFill>
                <a:srgbClr val="0D0D0D"/>
              </a:solidFill>
              <a:highlight>
                <a:schemeClr val="lt1"/>
              </a:highlight>
            </a:endParaRPr>
          </a:p>
          <a:p xmlns:a="http://schemas.openxmlformats.org/drawingml/2006/main">
            <a:pPr marL="0" lvl="0" indent="0" algn="l">
              <a:lnSpc>
                <a:spcPct val="16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D0D0D"/>
                </a:solidFill>
                <a:highlight>
                  <a:schemeClr val="lt1"/>
                </a:highlight>
              </a:rPr>
              <a:t>业务场景：</a:t>
            </a:r>
            <a:endParaRPr sz="3000" b="1">
              <a:solidFill>
                <a:srgbClr val="0D0D0D"/>
              </a:solidFill>
              <a:highlight>
                <a:schemeClr val="lt1"/>
              </a:highlight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D0D0D"/>
              </a:buClr>
              <a:buSzPts val="3000"/>
              <a:buAutoNum type="arabicPeriod"/>
            </a:pPr>
            <a:r>
              <a:rPr sz="3000">
                <a:solidFill>
                  <a:srgbClr val="0D0D0D"/>
                </a:solidFill>
                <a:highlight>
                  <a:schemeClr val="lt1"/>
                </a:highlight>
              </a:rPr>
              <a:t>用户商品上传</a:t>
            </a:r>
            <a:endParaRPr sz="3000">
              <a:solidFill>
                <a:srgbClr val="0D0D0D"/>
              </a:solidFill>
              <a:highlight>
                <a:schemeClr val="lt1"/>
              </a:highlight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000"/>
              <a:buAutoNum type="arabicPeriod"/>
            </a:pPr>
            <a:r>
              <a:rPr sz="3000">
                <a:solidFill>
                  <a:srgbClr val="0D0D0D"/>
                </a:solidFill>
                <a:highlight>
                  <a:schemeClr val="lt1"/>
                </a:highlight>
              </a:rPr>
              <a:t>订单创建、支付等</a:t>
            </a:r>
            <a:endParaRPr sz="3000">
              <a:solidFill>
                <a:srgbClr val="0D0D0D"/>
              </a:solidFill>
              <a:highlight>
                <a:schemeClr val="lt1"/>
              </a:highlight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3000"/>
              <a:buAutoNum type="arabicPeriod"/>
            </a:pPr>
            <a:r>
              <a:rPr sz="3000">
                <a:solidFill>
                  <a:srgbClr val="0D0D0D"/>
                </a:solidFill>
                <a:highlight>
                  <a:schemeClr val="lt1"/>
                </a:highlight>
              </a:rPr>
              <a:t>消费MQ，异步发货</a:t>
            </a:r>
            <a:endParaRPr sz="3000">
              <a:solidFill>
                <a:srgbClr val="0D0D0D"/>
              </a:solidFill>
              <a:highlight>
                <a:srgbClr val="FFFFFF"/>
              </a:highlight>
            </a:endParaRPr>
          </a:p>
        </p:txBody>
      </p:sp>
      <p:sp>
        <p:nvSpPr>
          <p:cNvPr id="198" name="Google Shape;198;g2e489141416_3_23">
            <a:extLst xmlns:a="http://schemas.openxmlformats.org/drawingml/2006/main">
              <a:ext uri="{FF2B5EF4-FFF2-40B4-BE49-F238E27FC236}">
                <a16:creationId xmlns:a16="http://schemas.microsoft.com/office/drawing/2014/main" id="{64E67AA1-B681-4E8A-96F9-6065CD220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8475" y="3048000"/>
            <a:ext cx="3284400" cy="706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源头   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控制请求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提交动作按钮置灰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及时重定向页面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仅作为辅助方案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199" name="Google Shape;199;g2e489141416_3_23">
            <a:extLst xmlns:a="http://schemas.openxmlformats.org/drawingml/2006/main">
              <a:ext uri="{FF2B5EF4-FFF2-40B4-BE49-F238E27FC236}">
                <a16:creationId xmlns:a16="http://schemas.microsoft.com/office/drawing/2014/main" id="{F0B44D59-DB86-41B0-B529-B501B999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15063" y="2837800"/>
            <a:ext cx="2553900" cy="706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过程中   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过滤重复请求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幂等键：请求参数、设计token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幂等表、去重表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0" name="Google Shape;200;g2e489141416_3_23">
            <a:extLst xmlns:a="http://schemas.openxmlformats.org/drawingml/2006/main">
              <a:ext uri="{FF2B5EF4-FFF2-40B4-BE49-F238E27FC236}">
                <a16:creationId xmlns:a16="http://schemas.microsoft.com/office/drawing/2014/main" id="{8F8A3142-E357-4740-8033-36EAD7E18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02475" y="2781925"/>
            <a:ext cx="3699600" cy="562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根本上  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 过滤重复请求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Char char="●"/>
            </a:pPr>
            <a:r>
              <a:rPr sz="3000">
                <a:solidFill>
                  <a:srgbClr val="262626"/>
                </a:solidFill>
              </a:rPr>
              <a:t>唯一约束、唯一键</a:t>
            </a:r>
            <a:endParaRPr sz="3000">
              <a:solidFill>
                <a:srgbClr val="262626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Char char="●"/>
            </a:pPr>
            <a:r>
              <a:rPr sz="3000">
                <a:solidFill>
                  <a:srgbClr val="262626"/>
                </a:solidFill>
              </a:rPr>
              <a:t>乐观锁、状态机，version</a:t>
            </a:r>
            <a:endParaRPr sz="3000">
              <a:solidFill>
                <a:srgbClr val="262626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Char char="●"/>
            </a:pPr>
            <a:r>
              <a:rPr sz="3000">
                <a:solidFill>
                  <a:srgbClr val="262626"/>
                </a:solidFill>
              </a:rPr>
              <a:t> 悲观锁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01" name="Google Shape;201;g2e489141416_3_23">
            <a:extLst xmlns:a="http://schemas.openxmlformats.org/drawingml/2006/main">
              <a:ext uri="{FF2B5EF4-FFF2-40B4-BE49-F238E27FC236}">
                <a16:creationId xmlns:a16="http://schemas.microsoft.com/office/drawing/2014/main" id="{CF99330D-58D7-4243-84F8-D9C71ACD0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5925" y="5885800"/>
            <a:ext cx="1074600" cy="709500"/>
          </a:xfrm>
          <a:prstGeom xmlns:a="http://schemas.openxmlformats.org/drawingml/2006/main" prst="rightArrow">
            <a:avLst>
              <a:gd name="adj1" fmla="val 50000"/>
              <a:gd name="adj2" fmla="val 50000"/>
            </a:avLst>
          </a:prstGeom>
          <a:solidFill xmlns:a="http://schemas.openxmlformats.org/drawingml/2006/main">
            <a:srgbClr val="D9D9D9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02" name="Google Shape;202;g2e489141416_3_23">
            <a:extLst xmlns:a="http://schemas.openxmlformats.org/drawingml/2006/main">
              <a:ext uri="{FF2B5EF4-FFF2-40B4-BE49-F238E27FC236}">
                <a16:creationId xmlns:a16="http://schemas.microsoft.com/office/drawing/2014/main" id="{12B6D96D-CAF2-47A9-B090-646C1C97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66563" y="5885800"/>
            <a:ext cx="1074600" cy="709500"/>
          </a:xfrm>
          <a:prstGeom xmlns:a="http://schemas.openxmlformats.org/drawingml/2006/main" prst="rightArrow">
            <a:avLst>
              <a:gd name="adj1" fmla="val 50000"/>
              <a:gd name="adj2" fmla="val 50000"/>
            </a:avLst>
          </a:prstGeom>
          <a:solidFill xmlns:a="http://schemas.openxmlformats.org/drawingml/2006/main">
            <a:srgbClr val="D9D9D9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03" name="Google Shape;203;g2e489141416_3_23">
            <a:extLst xmlns:a="http://schemas.openxmlformats.org/drawingml/2006/main">
              <a:ext uri="{FF2B5EF4-FFF2-40B4-BE49-F238E27FC236}">
                <a16:creationId xmlns:a16="http://schemas.microsoft.com/office/drawing/2014/main" id="{6F8FF708-D4E6-44C8-A65E-44137B09D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6875" y="1764450"/>
            <a:ext cx="7472700" cy="70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60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000" b="1">
                <a:solidFill>
                  <a:schemeClr val="hlink"/>
                </a:solidFill>
                <a:highlight>
                  <a:schemeClr val="lt1"/>
                </a:highlight>
              </a:rPr>
              <a:t>幂等性保证多次调用对资源的影响是一致的</a:t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04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3A468D93-D6AA-4F19-9B25-2CE26AC66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205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97E37B89-D40B-4947-B531-308770A2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206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F3268758-171A-42E7-93B5-AB3CFF8F7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16 / 38</a:t>
            </a:r>
          </a:p>
        </p:txBody>
      </p:sp>
    </p:spTree>
    <p:extLst>
      <p:ext uri="{BB962C8B-B14F-4D97-AF65-F5344CB8AC3E}">
        <p14:creationId xmlns:p14="http://schemas.microsoft.com/office/powerpoint/2010/main" val="70954388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8" name="Google Shape;208;g2e467bcab5a_2_86">
            <a:extLst xmlns:a="http://schemas.openxmlformats.org/drawingml/2006/main">
              <a:ext uri="{FF2B5EF4-FFF2-40B4-BE49-F238E27FC236}">
                <a16:creationId xmlns:a16="http://schemas.microsoft.com/office/drawing/2014/main" id="{9177E2D9-59EE-4D72-953F-225877056E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接口设计：接口时序图</a:t>
            </a:r>
            <a:endParaRPr/>
          </a:p>
        </p:txBody>
      </p:sp>
      <p:pic>
        <p:nvPicPr>
          <p:cNvPr id="209" name="Google Shape;209;g2e467bcab5a_2_86">
            <a:extLst xmlns:a="http://schemas.openxmlformats.org/drawingml/2006/main">
              <a:ext uri="{FF2B5EF4-FFF2-40B4-BE49-F238E27FC236}">
                <a16:creationId xmlns:a16="http://schemas.microsoft.com/office/drawing/2014/main" id="{43C59F84-E063-445A-B983-04D3E6C83F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d04d07b21648e7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87100" y="1842425"/>
            <a:ext cx="14740751" cy="1084569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10" name="Google Shape;210;g2e467bcab5a_2_86">
            <a:extLst xmlns:a="http://schemas.openxmlformats.org/drawingml/2006/main">
              <a:ext uri="{FF2B5EF4-FFF2-40B4-BE49-F238E27FC236}">
                <a16:creationId xmlns:a16="http://schemas.microsoft.com/office/drawing/2014/main" id="{71E6420F-AD6B-465E-8E55-A85BE725C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1450" y="1859438"/>
            <a:ext cx="6569100" cy="1051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定义：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接口时序图（Sequence Diagram）是一种UML图，用于展示对象之间的交互以及这些交互按时间顺序发生的顺序。时序图能够帮助开发者理解和设计系统中各个组件之间的通信过程。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画图工具：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sz="3000" b="1">
                <a:solidFill>
                  <a:schemeClr val="dk1"/>
                </a:solidFill>
              </a:rPr>
              <a:t>PlantUML</a:t>
            </a:r>
            <a:r>
              <a:rPr sz="3000">
                <a:solidFill>
                  <a:schemeClr val="dk1"/>
                </a:solidFill>
              </a:rPr>
              <a:t>：一个开源工具，通过简单的文本描述来生成UML图，包括时序图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sz="3000" b="1">
                <a:solidFill>
                  <a:schemeClr val="dk1"/>
                </a:solidFill>
              </a:rPr>
              <a:t>Draw.io</a:t>
            </a:r>
            <a:r>
              <a:rPr sz="3000">
                <a:solidFill>
                  <a:schemeClr val="dk1"/>
                </a:solidFill>
              </a:rPr>
              <a:t>：一个免费的在线图表绘制工具，易于使用。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11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8180DE6C-3817-4B3E-81CA-FC56619B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212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2B8E49EC-9444-459A-BE2F-C2B9C1003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213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CCFFA3DE-57A2-45AE-AFD1-6C9A3A2A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17 / 38</a:t>
            </a:r>
          </a:p>
        </p:txBody>
      </p:sp>
    </p:spTree>
    <p:extLst>
      <p:ext uri="{BB962C8B-B14F-4D97-AF65-F5344CB8AC3E}">
        <p14:creationId xmlns:p14="http://schemas.microsoft.com/office/powerpoint/2010/main" val="55071980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5" name="Google Shape;215;g272c3bef07d_0_25">
            <a:extLst xmlns:a="http://schemas.openxmlformats.org/drawingml/2006/main">
              <a:ext uri="{FF2B5EF4-FFF2-40B4-BE49-F238E27FC236}">
                <a16:creationId xmlns:a16="http://schemas.microsoft.com/office/drawing/2014/main" id="{FC41123D-8D44-4034-AD75-8B76D0DCA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9613" y="2644050"/>
            <a:ext cx="3520800" cy="63063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DAF8"/>
          </a:solidFill>
          <a:ln xmlns:a="http://schemas.openxmlformats.org/drawingml/2006/main"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16" name="Google Shape;216;g272c3bef07d_0_25">
            <a:extLst xmlns:a="http://schemas.openxmlformats.org/drawingml/2006/main">
              <a:ext uri="{FF2B5EF4-FFF2-40B4-BE49-F238E27FC236}">
                <a16:creationId xmlns:a16="http://schemas.microsoft.com/office/drawing/2014/main" id="{BCC443D0-AEE3-4612-B679-DB0EA27C6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77913" y="2657175"/>
            <a:ext cx="3841500" cy="63063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EAD3"/>
          </a:solidFill>
          <a:ln xmlns:a="http://schemas.openxmlformats.org/drawingml/2006/main" w="9525" cap="flat" cmpd="sng">
            <a:solidFill>
              <a:srgbClr val="D9EAD3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17" name="Google Shape;217;g272c3bef07d_0_25">
            <a:extLst xmlns:a="http://schemas.openxmlformats.org/drawingml/2006/main">
              <a:ext uri="{FF2B5EF4-FFF2-40B4-BE49-F238E27FC236}">
                <a16:creationId xmlns:a16="http://schemas.microsoft.com/office/drawing/2014/main" id="{BD9AF636-55E7-482A-9EF8-ACA7FC5F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913" y="2657175"/>
            <a:ext cx="3520800" cy="63063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rgbClr val="FFF2CC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18" name="Google Shape;218;g272c3bef07d_0_25">
            <a:extLst xmlns:a="http://schemas.openxmlformats.org/drawingml/2006/main">
              <a:ext uri="{FF2B5EF4-FFF2-40B4-BE49-F238E27FC236}">
                <a16:creationId xmlns:a16="http://schemas.microsoft.com/office/drawing/2014/main" id="{8991846D-2275-49EA-94E0-0165562E08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接口设计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:   安全性设计</a:t>
            </a:r>
            <a:endParaRPr/>
          </a:p>
        </p:txBody>
      </p:sp>
      <p:sp>
        <p:nvSpPr>
          <p:cNvPr id="219" name="Google Shape;219;g272c3bef07d_0_25">
            <a:extLst xmlns:a="http://schemas.openxmlformats.org/drawingml/2006/main">
              <a:ext uri="{FF2B5EF4-FFF2-40B4-BE49-F238E27FC236}">
                <a16:creationId xmlns:a16="http://schemas.microsoft.com/office/drawing/2014/main" id="{8F63C55D-9D71-44D0-8F9F-E063AAC6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1388" y="3182700"/>
            <a:ext cx="2997300" cy="52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访问控制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用户鉴权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用户授权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appkey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黑白名单机制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0" name="Google Shape;220;g272c3bef07d_0_25">
            <a:extLst xmlns:a="http://schemas.openxmlformats.org/drawingml/2006/main">
              <a:ext uri="{FF2B5EF4-FFF2-40B4-BE49-F238E27FC236}">
                <a16:creationId xmlns:a16="http://schemas.microsoft.com/office/drawing/2014/main" id="{31D08ECE-8856-4386-AA38-2E94B1E85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5587" y="3072675"/>
            <a:ext cx="2997300" cy="52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数据保护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输入参数校验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输出敏感信息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加密、https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221" name="Google Shape;221;g272c3bef07d_0_25">
            <a:extLst xmlns:a="http://schemas.openxmlformats.org/drawingml/2006/main">
              <a:ext uri="{FF2B5EF4-FFF2-40B4-BE49-F238E27FC236}">
                <a16:creationId xmlns:a16="http://schemas.microsoft.com/office/drawing/2014/main" id="{BDD4CA50-4C1D-48CA-AF6B-9C632D1A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79163" y="3008600"/>
            <a:ext cx="2496300" cy="5573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异常处理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Char char="●"/>
            </a:pPr>
            <a:r>
              <a:rPr sz="3000">
                <a:solidFill>
                  <a:srgbClr val="262626"/>
                </a:solidFill>
              </a:rPr>
              <a:t>限流策略</a:t>
            </a:r>
            <a:endParaRPr sz="3000">
              <a:solidFill>
                <a:srgbClr val="262626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Char char="●"/>
            </a:pPr>
            <a:r>
              <a:rPr sz="3000">
                <a:solidFill>
                  <a:srgbClr val="262626"/>
                </a:solidFill>
              </a:rPr>
              <a:t>熔断策略</a:t>
            </a:r>
            <a:endParaRPr sz="3000">
              <a:solidFill>
                <a:srgbClr val="262626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Char char="●"/>
            </a:pPr>
            <a:r>
              <a:rPr sz="3000">
                <a:solidFill>
                  <a:srgbClr val="262626"/>
                </a:solidFill>
              </a:rPr>
              <a:t>降级策略</a:t>
            </a:r>
            <a:endParaRPr sz="3000">
              <a:solidFill>
                <a:srgbClr val="262626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Char char="●"/>
            </a:pPr>
            <a:r>
              <a:rPr sz="3000">
                <a:solidFill>
                  <a:srgbClr val="262626"/>
                </a:solidFill>
              </a:rPr>
              <a:t>隔离</a:t>
            </a:r>
            <a:endParaRPr sz="3000">
              <a:solidFill>
                <a:srgbClr val="262626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Char char="●"/>
            </a:pPr>
            <a:r>
              <a:rPr sz="3000">
                <a:solidFill>
                  <a:srgbClr val="262626"/>
                </a:solidFill>
              </a:rPr>
              <a:t>超时重试</a:t>
            </a:r>
            <a:endParaRPr sz="3000">
              <a:solidFill>
                <a:srgbClr val="262626"/>
              </a:solidFill>
            </a:endParaRPr>
          </a:p>
        </p:txBody>
      </p:sp>
      <p:sp>
        <p:nvSpPr>
          <p:cNvPr id="222" name="Google Shape;222;g272c3bef07d_0_25">
            <a:extLst xmlns:a="http://schemas.openxmlformats.org/drawingml/2006/main">
              <a:ext uri="{FF2B5EF4-FFF2-40B4-BE49-F238E27FC236}">
                <a16:creationId xmlns:a16="http://schemas.microsoft.com/office/drawing/2014/main" id="{0FE0B59A-2DD3-4D5D-8C54-042531C3F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40613" y="2642300"/>
            <a:ext cx="3841500" cy="63063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D2E9"/>
          </a:solidFill>
          <a:ln xmlns:a="http://schemas.openxmlformats.org/drawingml/2006/main" w="9525" cap="flat" cmpd="sng">
            <a:solidFill>
              <a:srgbClr val="C9DAF8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23" name="Google Shape;223;g272c3bef07d_0_25">
            <a:extLst xmlns:a="http://schemas.openxmlformats.org/drawingml/2006/main">
              <a:ext uri="{FF2B5EF4-FFF2-40B4-BE49-F238E27FC236}">
                <a16:creationId xmlns:a16="http://schemas.microsoft.com/office/drawing/2014/main" id="{473F4EAC-BABE-4ED4-9FAA-E01BB4BA5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50163" y="3006850"/>
            <a:ext cx="2496300" cy="5573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可观测性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Char char="●"/>
            </a:pPr>
            <a:r>
              <a:rPr sz="3000">
                <a:solidFill>
                  <a:srgbClr val="262626"/>
                </a:solidFill>
              </a:rPr>
              <a:t>监控告警</a:t>
            </a:r>
            <a:endParaRPr sz="3000">
              <a:solidFill>
                <a:srgbClr val="262626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Char char="●"/>
            </a:pPr>
            <a:r>
              <a:rPr sz="3000">
                <a:solidFill>
                  <a:srgbClr val="262626"/>
                </a:solidFill>
              </a:rPr>
              <a:t>审计日志</a:t>
            </a:r>
            <a:endParaRPr sz="3000">
              <a:solidFill>
                <a:srgbClr val="262626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000"/>
              <a:buChar char="●"/>
            </a:pPr>
            <a:r>
              <a:rPr sz="3000">
                <a:solidFill>
                  <a:srgbClr val="262626"/>
                </a:solidFill>
              </a:rPr>
              <a:t>tracing</a:t>
            </a:r>
            <a:endParaRPr sz="3000">
              <a:solidFill>
                <a:srgbClr val="262626"/>
              </a:solidFill>
            </a:endParaRPr>
          </a:p>
        </p:txBody>
      </p:sp>
      <p:pic>
        <p:nvPicPr>
          <p:cNvPr id="224" name="Google Shape;224;g272c3bef07d_0_25">
            <a:extLst xmlns:a="http://schemas.openxmlformats.org/drawingml/2006/main">
              <a:ext uri="{FF2B5EF4-FFF2-40B4-BE49-F238E27FC236}">
                <a16:creationId xmlns:a16="http://schemas.microsoft.com/office/drawing/2014/main" id="{6B80ED13-7321-4D94-84A8-4C301B76CB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7010698c0740c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744372" y="9293500"/>
            <a:ext cx="3284326" cy="328432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225" name="Google Shape;225;g272c3bef07d_0_25">
            <a:extLst xmlns:a="http://schemas.openxmlformats.org/drawingml/2006/main">
              <a:ext uri="{FF2B5EF4-FFF2-40B4-BE49-F238E27FC236}">
                <a16:creationId xmlns:a16="http://schemas.microsoft.com/office/drawing/2014/main" id="{91463D47-8A61-4D3E-B163-757F619C20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a84abc053d4cd3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36550" y="9993050"/>
            <a:ext cx="3324225" cy="13716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226" name="Google Shape;226;g272c3bef07d_0_25">
            <a:extLst xmlns:a="http://schemas.openxmlformats.org/drawingml/2006/main">
              <a:ext uri="{FF2B5EF4-FFF2-40B4-BE49-F238E27FC236}">
                <a16:creationId xmlns:a16="http://schemas.microsoft.com/office/drawing/2014/main" id="{A7533902-DA11-4D30-AC4F-E5BEDEEF3C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c0b38059bf4ca9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093838" y="9716825"/>
            <a:ext cx="2371725" cy="19240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227" name="Google Shape;227;g272c3bef07d_0_25">
            <a:extLst xmlns:a="http://schemas.openxmlformats.org/drawingml/2006/main">
              <a:ext uri="{FF2B5EF4-FFF2-40B4-BE49-F238E27FC236}">
                <a16:creationId xmlns:a16="http://schemas.microsoft.com/office/drawing/2014/main" id="{BDAB2849-B2C4-4D4F-840B-10FD5A8889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d25f35371c474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658460" y="9966800"/>
            <a:ext cx="1937725" cy="193772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28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521D3DB6-58A0-474D-AEBD-EE6E11447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229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9D2E2368-54C8-4B61-9BB8-7AB1F3DD9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230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4C1CD894-A569-4C29-9013-D81BF78A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18 / 38</a:t>
            </a:r>
          </a:p>
        </p:txBody>
      </p:sp>
    </p:spTree>
    <p:extLst>
      <p:ext uri="{BB962C8B-B14F-4D97-AF65-F5344CB8AC3E}">
        <p14:creationId xmlns:p14="http://schemas.microsoft.com/office/powerpoint/2010/main" val="204270589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2" name="Google Shape;232;g2e4d454a3fe_0_78">
            <a:extLst xmlns:a="http://schemas.openxmlformats.org/drawingml/2006/main">
              <a:ext uri="{FF2B5EF4-FFF2-40B4-BE49-F238E27FC236}">
                <a16:creationId xmlns:a16="http://schemas.microsoft.com/office/drawing/2014/main" id="{3A0F765E-D27E-42A0-8971-183F2F43A0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目录</a:t>
            </a:r>
            <a:endParaRPr/>
          </a:p>
        </p:txBody>
      </p:sp>
      <p:sp>
        <p:nvSpPr>
          <p:cNvPr id="233" name="Google Shape;233;g2e4d454a3fe_0_78">
            <a:extLst xmlns:a="http://schemas.openxmlformats.org/drawingml/2006/main">
              <a:ext uri="{FF2B5EF4-FFF2-40B4-BE49-F238E27FC236}">
                <a16:creationId xmlns:a16="http://schemas.microsoft.com/office/drawing/2014/main" id="{DDA8C56F-2630-428F-8C60-D86D93D3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975" y="2522475"/>
            <a:ext cx="12816900" cy="790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1.  整体性设计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2.  接口设计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E4D2D"/>
              </a:buClr>
              <a:buSzPts val="4500"/>
              <a:buFont typeface="Open Sans"/>
              <a:buChar char="❏"/>
            </a:pPr>
            <a:r>
              <a:rPr sz="4500">
                <a:solidFill>
                  <a:srgbClr val="EE4D2D"/>
                </a:solidFill>
                <a:latin typeface="Open Sans"/>
                <a:ea typeface="Open Sans"/>
                <a:cs typeface="Open Sans"/>
              </a:rPr>
              <a:t>3.  存储设计</a:t>
            </a:r>
            <a:endParaRPr sz="45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4.  缓存设计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5.  异步设计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6. 非功能性设计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accent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34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381D164C-68C1-46C3-8B90-1C74A958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235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E5D8AB04-175D-45F5-BE92-A5DDFB27F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236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CB1976D3-FC18-4532-BC69-EB9E4F052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19 / 38</a:t>
            </a:r>
          </a:p>
        </p:txBody>
      </p:sp>
    </p:spTree>
    <p:extLst>
      <p:ext uri="{BB962C8B-B14F-4D97-AF65-F5344CB8AC3E}">
        <p14:creationId xmlns:p14="http://schemas.microsoft.com/office/powerpoint/2010/main" val="191168187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8" name="Google Shape;238;g273267bb69c_0_25">
            <a:extLst xmlns:a="http://schemas.openxmlformats.org/drawingml/2006/main">
              <a:ext uri="{FF2B5EF4-FFF2-40B4-BE49-F238E27FC236}">
                <a16:creationId xmlns:a16="http://schemas.microsoft.com/office/drawing/2014/main" id="{2F974E76-2E93-43AA-A3B4-A77AC319C5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032f10b10f4242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9753950" y="5518312"/>
            <a:ext cx="3352800" cy="25545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39" name="Google Shape;239;g273267bb69c_0_25">
            <a:extLst xmlns:a="http://schemas.openxmlformats.org/drawingml/2006/main">
              <a:ext uri="{FF2B5EF4-FFF2-40B4-BE49-F238E27FC236}">
                <a16:creationId xmlns:a16="http://schemas.microsoft.com/office/drawing/2014/main" id="{30EF2235-DBFA-42E7-8595-E4BEF959F8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存储设计：如何选择合适的存储组件</a:t>
            </a:r>
            <a:endParaRPr/>
          </a:p>
        </p:txBody>
      </p:sp>
      <p:pic>
        <p:nvPicPr>
          <p:cNvPr id="240" name="Google Shape;240;g273267bb69c_0_25">
            <a:extLst xmlns:a="http://schemas.openxmlformats.org/drawingml/2006/main">
              <a:ext uri="{FF2B5EF4-FFF2-40B4-BE49-F238E27FC236}">
                <a16:creationId xmlns:a16="http://schemas.microsoft.com/office/drawing/2014/main" id="{C1F7688B-7B39-472E-855D-542030C95C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fb0e2e517b4c93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13788" y="5595014"/>
            <a:ext cx="2533650" cy="26289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241" name="Google Shape;241;g273267bb69c_0_25">
            <a:extLst xmlns:a="http://schemas.openxmlformats.org/drawingml/2006/main">
              <a:ext uri="{FF2B5EF4-FFF2-40B4-BE49-F238E27FC236}">
                <a16:creationId xmlns:a16="http://schemas.microsoft.com/office/drawing/2014/main" id="{F79D7BE4-DF34-46C2-B25A-8DD56A5E29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879aa6d05d41a8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766688" y="5576364"/>
            <a:ext cx="2343150" cy="24384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242" name="Google Shape;242;g273267bb69c_0_25">
            <a:extLst xmlns:a="http://schemas.openxmlformats.org/drawingml/2006/main">
              <a:ext uri="{FF2B5EF4-FFF2-40B4-BE49-F238E27FC236}">
                <a16:creationId xmlns:a16="http://schemas.microsoft.com/office/drawing/2014/main" id="{9A6AE647-817C-4640-AF0F-DE27CEA78C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24f7c250fa4fc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795238" y="5471589"/>
            <a:ext cx="1771650" cy="26479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243" name="Google Shape;243;g273267bb69c_0_25">
            <a:extLst xmlns:a="http://schemas.openxmlformats.org/drawingml/2006/main">
              <a:ext uri="{FF2B5EF4-FFF2-40B4-BE49-F238E27FC236}">
                <a16:creationId xmlns:a16="http://schemas.microsoft.com/office/drawing/2014/main" id="{96DDF81D-ECAC-4232-B40A-2D356F2A8B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177fd4406344e1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93450" y="5661689"/>
            <a:ext cx="2362200" cy="24955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244" name="Google Shape;244;g273267bb69c_0_25">
            <a:extLst xmlns:a="http://schemas.openxmlformats.org/drawingml/2006/main">
              <a:ext uri="{FF2B5EF4-FFF2-40B4-BE49-F238E27FC236}">
                <a16:creationId xmlns:a16="http://schemas.microsoft.com/office/drawing/2014/main" id="{A8A099AB-3CC0-44CE-9327-36096F701E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38a132281349d3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4938" y="5360239"/>
            <a:ext cx="3352800" cy="25908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45" name="Google Shape;245;g273267bb69c_0_25">
            <a:extLst xmlns:a="http://schemas.openxmlformats.org/drawingml/2006/main">
              <a:ext uri="{FF2B5EF4-FFF2-40B4-BE49-F238E27FC236}">
                <a16:creationId xmlns:a16="http://schemas.microsoft.com/office/drawing/2014/main" id="{5AC36FE2-D2E4-47CC-BFF7-F2332EA9B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9350" y="1867275"/>
            <a:ext cx="5639400" cy="331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SQL</a:t>
            </a:r>
            <a:endParaRPr sz="36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✅ACID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✅SQL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❌水平扩展性(数据量)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❌可用性(相对)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cxnSp>
        <p:nvCxnSpPr>
          <p:cNvPr id="246" name="Google Shape;246;g273267bb69c_0_25">
            <a:extLst xmlns:a="http://schemas.openxmlformats.org/drawingml/2006/main">
              <a:ext uri="{FF2B5EF4-FFF2-40B4-BE49-F238E27FC236}">
                <a16:creationId xmlns:a16="http://schemas.microsoft.com/office/drawing/2014/main" id="{5AECF135-76B4-4ADB-A75F-173CB35AD1BB}"/>
              </a:ext>
            </a:extLst>
          </p:cNvPr>
          <p:cNvCxnSpPr/>
          <p:nvPr/>
        </p:nvCxnSpPr>
        <p:spPr>
          <a:xfrm xmlns:a="http://schemas.openxmlformats.org/drawingml/2006/main">
            <a:off x="4177850" y="5333975"/>
            <a:ext cx="0" cy="3822000"/>
          </a:xfrm>
          <a:prstGeom xmlns:a="http://schemas.openxmlformats.org/drawingml/2006/main" prst="straightConnector1">
            <a:avLst/>
          </a:prstGeom>
          <a:ln xmlns:a="http://schemas.openxmlformats.org/drawingml/2006/main" w="38100" cap="flat">
            <a:solidFill>
              <a:srgbClr val="EE4D2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7" name="Google Shape;247;g273267bb69c_0_25">
            <a:extLst xmlns:a="http://schemas.openxmlformats.org/drawingml/2006/main">
              <a:ext uri="{FF2B5EF4-FFF2-40B4-BE49-F238E27FC236}">
                <a16:creationId xmlns:a16="http://schemas.microsoft.com/office/drawing/2014/main" id="{334AAAC0-AA91-4CAC-B175-D7B84A656B96}"/>
              </a:ext>
            </a:extLst>
          </p:cNvPr>
          <p:cNvCxnSpPr/>
          <p:nvPr/>
        </p:nvCxnSpPr>
        <p:spPr>
          <a:xfrm xmlns:a="http://schemas.openxmlformats.org/drawingml/2006/main">
            <a:off x="19549225" y="5596725"/>
            <a:ext cx="46800" cy="3559200"/>
          </a:xfrm>
          <a:prstGeom xmlns:a="http://schemas.openxmlformats.org/drawingml/2006/main" prst="straightConnector1">
            <a:avLst/>
          </a:prstGeom>
          <a:ln xmlns:a="http://schemas.openxmlformats.org/drawingml/2006/main" w="38100" cap="flat">
            <a:solidFill>
              <a:srgbClr val="EE4D2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8" name="Google Shape;248;g273267bb69c_0_25">
            <a:extLst xmlns:a="http://schemas.openxmlformats.org/drawingml/2006/main">
              <a:ext uri="{FF2B5EF4-FFF2-40B4-BE49-F238E27FC236}">
                <a16:creationId xmlns:a16="http://schemas.microsoft.com/office/drawing/2014/main" id="{60FA9995-5ADB-4129-A4CC-F0BF07996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7525" y="4452663"/>
            <a:ext cx="2533800" cy="90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rgbClr val="EE4D2D"/>
                </a:solidFill>
                <a:latin typeface="Open Sans"/>
                <a:ea typeface="Open Sans"/>
                <a:cs typeface="Open Sans"/>
              </a:rPr>
              <a:t>       </a:t>
            </a:r>
            <a:endParaRPr sz="3600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49" name="Google Shape;249;g273267bb69c_0_25">
            <a:extLst xmlns:a="http://schemas.openxmlformats.org/drawingml/2006/main">
              <a:ext uri="{FF2B5EF4-FFF2-40B4-BE49-F238E27FC236}">
                <a16:creationId xmlns:a16="http://schemas.microsoft.com/office/drawing/2014/main" id="{215999BD-D129-4860-B943-B4675454F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2900" y="1948951"/>
            <a:ext cx="5702400" cy="306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No</a:t>
            </a: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SQL</a:t>
            </a:r>
            <a:endParaRPr sz="36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❌</a:t>
            </a: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ACID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❌SQL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✅水平扩展性(数据量）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✅可用性(相对）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0" name="Google Shape;250;g273267bb69c_0_25">
            <a:extLst xmlns:a="http://schemas.openxmlformats.org/drawingml/2006/main">
              <a:ext uri="{FF2B5EF4-FFF2-40B4-BE49-F238E27FC236}">
                <a16:creationId xmlns:a16="http://schemas.microsoft.com/office/drawing/2014/main" id="{1DC85DC4-1179-4D4F-9845-D0B50BF8D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79375" y="1812325"/>
            <a:ext cx="5386500" cy="306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NewSQL</a:t>
            </a:r>
            <a:endParaRPr sz="36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✅ACID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✅SQL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✅水平扩展性(</a:t>
            </a: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数据量）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✅可用性(相对)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1" name="Google Shape;251;g273267bb69c_0_25">
            <a:extLst xmlns:a="http://schemas.openxmlformats.org/drawingml/2006/main">
              <a:ext uri="{FF2B5EF4-FFF2-40B4-BE49-F238E27FC236}">
                <a16:creationId xmlns:a16="http://schemas.microsoft.com/office/drawing/2014/main" id="{BC069384-6B1D-4789-B0FE-42401516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1633" y="9155906"/>
            <a:ext cx="2343341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 fontScale="100000"/>
          </a:bodyPr>
          <a:lstStyle xmlns:a="http://schemas.openxmlformats.org/drawingml/2006/main">
            <a:defPPr>
              <a:defRPr sz="2250"/>
            </a:defPPr>
          </a:lstStyle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2250"/>
            </a:pPr>
            <a:r>
              <a:rPr sz="2250">
                <a:solidFill>
                  <a:srgbClr val="333333"/>
                </a:solidFill>
              </a:rPr>
              <a:t>常用于构建交易系统,</a:t>
            </a:r>
            <a:r>
              <a:rPr sz="2250">
                <a:solidFill>
                  <a:srgbClr val="333333"/>
                </a:solidFill>
              </a:rPr>
              <a:t>ERP，CRM财务系统等。如</a:t>
            </a:r>
            <a:r>
              <a:rPr sz="2250">
                <a:solidFill>
                  <a:srgbClr val="333333"/>
                </a:solidFill>
              </a:rPr>
              <a:t>MySQL</a:t>
            </a:r>
            <a:endParaRPr sz="2600">
              <a:solidFill>
                <a:srgbClr val="333333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2250"/>
            </a:pPr>
            <a:r>
              <a:rPr sz="2250">
                <a:solidFill>
                  <a:srgbClr val="333333"/>
                </a:solidFill>
              </a:rPr>
              <a:t>PostgreSQL</a:t>
            </a:r>
            <a:endParaRPr sz="2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2" name="Google Shape;252;g273267bb69c_0_25">
            <a:extLst xmlns:a="http://schemas.openxmlformats.org/drawingml/2006/main">
              <a:ext uri="{FF2B5EF4-FFF2-40B4-BE49-F238E27FC236}">
                <a16:creationId xmlns:a16="http://schemas.microsoft.com/office/drawing/2014/main" id="{FFCC2231-8EC3-403D-8AFF-93D58DF89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1648" y="9155906"/>
            <a:ext cx="2343341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 fontScale="100000"/>
          </a:bodyPr>
          <a:lstStyle xmlns:a="http://schemas.openxmlformats.org/drawingml/2006/main">
            <a:defPPr>
              <a:defRPr sz="2250"/>
            </a:defPPr>
          </a:lstStyle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2250"/>
            </a:pPr>
            <a:r>
              <a:rPr sz="2250">
                <a:solidFill>
                  <a:srgbClr val="333333"/>
                </a:solidFill>
              </a:rPr>
              <a:t>用于存储、检索和管理半结构化数， MongoDB，Elastic Search</a:t>
            </a:r>
            <a:endParaRPr sz="2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3" name="Google Shape;253;g273267bb69c_0_25">
            <a:extLst xmlns:a="http://schemas.openxmlformats.org/drawingml/2006/main">
              <a:ext uri="{FF2B5EF4-FFF2-40B4-BE49-F238E27FC236}">
                <a16:creationId xmlns:a16="http://schemas.microsoft.com/office/drawing/2014/main" id="{81C8E95E-1255-44E6-A964-7DA3C9D1D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8781" y="9155906"/>
            <a:ext cx="2643854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 fontScale="100000"/>
          </a:bodyPr>
          <a:lstStyle xmlns:a="http://schemas.openxmlformats.org/drawingml/2006/main">
            <a:defPPr>
              <a:defRPr sz="2250"/>
            </a:defPPr>
          </a:lstStyle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2250"/>
            </a:pPr>
            <a:r>
              <a:rPr sz="2250">
                <a:solidFill>
                  <a:srgbClr val="333333"/>
                </a:solidFill>
              </a:rPr>
              <a:t>用于列很多、稀疏数据。例如广告、金融数据分析。Hbase，Cassandra</a:t>
            </a:r>
            <a:endParaRPr sz="2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4" name="Google Shape;254;g273267bb69c_0_25">
            <a:extLst xmlns:a="http://schemas.openxmlformats.org/drawingml/2006/main">
              <a:ext uri="{FF2B5EF4-FFF2-40B4-BE49-F238E27FC236}">
                <a16:creationId xmlns:a16="http://schemas.microsoft.com/office/drawing/2014/main" id="{A646C9DC-CB2C-4244-ABC1-AC5CC623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2889" y="9155906"/>
            <a:ext cx="253346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 fontScale="100000"/>
          </a:bodyPr>
          <a:lstStyle xmlns:a="http://schemas.openxmlformats.org/drawingml/2006/main">
            <a:defPPr>
              <a:defRPr sz="2250"/>
            </a:defPPr>
          </a:lstStyle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2250"/>
            </a:pPr>
            <a:r>
              <a:rPr sz="2250">
                <a:solidFill>
                  <a:srgbClr val="333333"/>
                </a:solidFill>
              </a:rPr>
              <a:t>用于</a:t>
            </a:r>
            <a:r>
              <a:rPr sz="2250">
                <a:solidFill>
                  <a:srgbClr val="333333"/>
                </a:solidFill>
              </a:rPr>
              <a:t>存储和查询和时间序列相关的数据。监控、物联网。例如Prometheus，InfluxDB</a:t>
            </a:r>
            <a:endParaRPr sz="2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5" name="Google Shape;255;g273267bb69c_0_25">
            <a:extLst xmlns:a="http://schemas.openxmlformats.org/drawingml/2006/main">
              <a:ext uri="{FF2B5EF4-FFF2-40B4-BE49-F238E27FC236}">
                <a16:creationId xmlns:a16="http://schemas.microsoft.com/office/drawing/2014/main" id="{74CA55F1-503B-442E-BE51-D69E10504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95248" y="9155906"/>
            <a:ext cx="2343341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 fontScale="100000"/>
          </a:bodyPr>
          <a:lstStyle xmlns:a="http://schemas.openxmlformats.org/drawingml/2006/main">
            <a:defPPr>
              <a:defRPr sz="2250"/>
            </a:defPPr>
          </a:lstStyle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2250"/>
            </a:pPr>
            <a:r>
              <a:rPr sz="2250">
                <a:solidFill>
                  <a:srgbClr val="333333"/>
                </a:solidFill>
              </a:rPr>
              <a:t>在社交网络、推荐引擎和欺诈检测等。如Neo4j，Neptune</a:t>
            </a:r>
            <a:endParaRPr sz="2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6" name="Google Shape;256;g273267bb69c_0_25">
            <a:extLst xmlns:a="http://schemas.openxmlformats.org/drawingml/2006/main">
              <a:ext uri="{FF2B5EF4-FFF2-40B4-BE49-F238E27FC236}">
                <a16:creationId xmlns:a16="http://schemas.microsoft.com/office/drawing/2014/main" id="{03AC3767-084D-48EC-B347-0802FC1F6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72274" y="9155906"/>
            <a:ext cx="2343341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 fontScale="100000"/>
          </a:bodyPr>
          <a:lstStyle xmlns:a="http://schemas.openxmlformats.org/drawingml/2006/main">
            <a:defPPr>
              <a:defRPr sz="2250"/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2250"/>
            </a:pPr>
            <a:r>
              <a:rPr sz="2250">
                <a:solidFill>
                  <a:srgbClr val="333333"/>
                </a:solidFill>
              </a:rPr>
              <a:t>用于存储、查询和操作高维向量数据，主要用于AI、NLP、推荐等。如Milvus，FAISS。</a:t>
            </a:r>
            <a:endParaRPr sz="2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257" name="Google Shape;257;g273267bb69c_0_25">
            <a:extLst xmlns:a="http://schemas.openxmlformats.org/drawingml/2006/main">
              <a:ext uri="{FF2B5EF4-FFF2-40B4-BE49-F238E27FC236}">
                <a16:creationId xmlns:a16="http://schemas.microsoft.com/office/drawing/2014/main" id="{9E81F0D8-102F-45CC-ACB3-E9E9EE17D5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379cf4b15f4303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6005539" y="5518323"/>
            <a:ext cx="3105039" cy="25545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58" name="Google Shape;258;g273267bb69c_0_25">
            <a:extLst xmlns:a="http://schemas.openxmlformats.org/drawingml/2006/main">
              <a:ext uri="{FF2B5EF4-FFF2-40B4-BE49-F238E27FC236}">
                <a16:creationId xmlns:a16="http://schemas.microsoft.com/office/drawing/2014/main" id="{82361E71-C943-4C21-AAD7-C1482983E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29659" y="8986266"/>
            <a:ext cx="335280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 fontScale="100000"/>
          </a:bodyPr>
          <a:lstStyle xmlns:a="http://schemas.openxmlformats.org/drawingml/2006/main">
            <a:defPPr>
              <a:defRPr sz="2250"/>
            </a:defPPr>
          </a:lstStyle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2250"/>
            </a:pPr>
            <a:r>
              <a:rPr sz="225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结合RDBMS的 ACID 和 NoSQL的扩展性和性能的新型数据库系统。主要应用大型金融、电子商务系统。如TiDB、Google Spanner等</a:t>
            </a:r>
            <a:endParaRPr sz="2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9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5D9E7CFC-849B-4FD9-90A6-23C3673E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260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528D6E76-EE22-47F1-9690-6F925F421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261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5F55C120-DBEC-48B3-A774-98633DDB4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20 / 38</a:t>
            </a:r>
          </a:p>
        </p:txBody>
      </p:sp>
    </p:spTree>
    <p:extLst>
      <p:ext uri="{BB962C8B-B14F-4D97-AF65-F5344CB8AC3E}">
        <p14:creationId xmlns:p14="http://schemas.microsoft.com/office/powerpoint/2010/main" val="74919508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3" name="Google Shape;263;g2e3b2ddbddf_0_44">
            <a:extLst xmlns:a="http://schemas.openxmlformats.org/drawingml/2006/main">
              <a:ext uri="{FF2B5EF4-FFF2-40B4-BE49-F238E27FC236}">
                <a16:creationId xmlns:a16="http://schemas.microsoft.com/office/drawing/2014/main" id="{81BDA2D1-A48F-4F14-BBB7-483D5EE0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8025" y="2075800"/>
            <a:ext cx="9738600" cy="26013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64" name="Google Shape;264;g2e3b2ddbddf_0_44">
            <a:extLst xmlns:a="http://schemas.openxmlformats.org/drawingml/2006/main">
              <a:ext uri="{FF2B5EF4-FFF2-40B4-BE49-F238E27FC236}">
                <a16:creationId xmlns:a16="http://schemas.microsoft.com/office/drawing/2014/main" id="{39CEBD38-8A6D-4936-84DB-D08ACDA828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存储设计：关系型数据建模（data modeling)</a:t>
            </a:r>
            <a:endParaRPr/>
          </a:p>
        </p:txBody>
      </p:sp>
      <p:pic>
        <p:nvPicPr>
          <p:cNvPr id="265" name="Google Shape;265;g2e3b2ddbddf_0_44">
            <a:extLst xmlns:a="http://schemas.openxmlformats.org/drawingml/2006/main">
              <a:ext uri="{FF2B5EF4-FFF2-40B4-BE49-F238E27FC236}">
                <a16:creationId xmlns:a16="http://schemas.microsoft.com/office/drawing/2014/main" id="{8D778ABD-B30F-488A-A73A-807A192C0F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250f6baad446b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696500" y="9469277"/>
            <a:ext cx="7515225" cy="36385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266" name="Google Shape;266;g2e3b2ddbddf_0_44">
            <a:extLst xmlns:a="http://schemas.openxmlformats.org/drawingml/2006/main">
              <a:ext uri="{FF2B5EF4-FFF2-40B4-BE49-F238E27FC236}">
                <a16:creationId xmlns:a16="http://schemas.microsoft.com/office/drawing/2014/main" id="{253F7F5E-DA8B-46C6-87A3-C99008C049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ba8f221e044c0d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366800" y="5019863"/>
            <a:ext cx="7649123" cy="402202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267" name="Google Shape;267;g2e3b2ddbddf_0_44">
            <a:extLst xmlns:a="http://schemas.openxmlformats.org/drawingml/2006/main">
              <a:ext uri="{FF2B5EF4-FFF2-40B4-BE49-F238E27FC236}">
                <a16:creationId xmlns:a16="http://schemas.microsoft.com/office/drawing/2014/main" id="{6EE0F507-8FE2-4A78-A2CB-B3B7A2A897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6210a5ae0c4972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101075" y="1632875"/>
            <a:ext cx="7307999" cy="339550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68" name="Google Shape;268;g2e3b2ddbddf_0_44">
            <a:extLst xmlns:a="http://schemas.openxmlformats.org/drawingml/2006/main">
              <a:ext uri="{FF2B5EF4-FFF2-40B4-BE49-F238E27FC236}">
                <a16:creationId xmlns:a16="http://schemas.microsoft.com/office/drawing/2014/main" id="{EE44B967-D90A-4AC9-9AA2-B75E842FE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925" y="2252625"/>
            <a:ext cx="7515300" cy="207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概念模型：</a:t>
            </a:r>
            <a:endParaRPr sz="36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描述业务需求，业务规则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组成部分：描述关键实体、属性、关系</a:t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69" name="Google Shape;269;g2e3b2ddbddf_0_44">
            <a:extLst xmlns:a="http://schemas.openxmlformats.org/drawingml/2006/main">
              <a:ext uri="{FF2B5EF4-FFF2-40B4-BE49-F238E27FC236}">
                <a16:creationId xmlns:a16="http://schemas.microsoft.com/office/drawing/2014/main" id="{02F63A05-35A6-4D43-893C-5FB2B4FBB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8025" y="5410925"/>
            <a:ext cx="9738600" cy="3153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EAD3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70" name="Google Shape;270;g2e3b2ddbddf_0_44">
            <a:extLst xmlns:a="http://schemas.openxmlformats.org/drawingml/2006/main">
              <a:ext uri="{FF2B5EF4-FFF2-40B4-BE49-F238E27FC236}">
                <a16:creationId xmlns:a16="http://schemas.microsoft.com/office/drawing/2014/main" id="{CE8B2727-8C30-45D5-9836-3C4597E9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5950" y="5594475"/>
            <a:ext cx="7515300" cy="278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逻辑</a:t>
            </a:r>
            <a:r>
              <a:rPr sz="36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模型：</a:t>
            </a:r>
            <a:endParaRPr sz="36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具体化概念模型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规范化、3NF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组成：表、数据类型</a:t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71" name="Google Shape;271;g2e3b2ddbddf_0_44">
            <a:extLst xmlns:a="http://schemas.openxmlformats.org/drawingml/2006/main">
              <a:ext uri="{FF2B5EF4-FFF2-40B4-BE49-F238E27FC236}">
                <a16:creationId xmlns:a16="http://schemas.microsoft.com/office/drawing/2014/main" id="{1A16C110-0652-4622-9FF7-C2033442B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4225" y="9426275"/>
            <a:ext cx="9738600" cy="3153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DAF8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72" name="Google Shape;272;g2e3b2ddbddf_0_44">
            <a:extLst xmlns:a="http://schemas.openxmlformats.org/drawingml/2006/main">
              <a:ext uri="{FF2B5EF4-FFF2-40B4-BE49-F238E27FC236}">
                <a16:creationId xmlns:a16="http://schemas.microsoft.com/office/drawing/2014/main" id="{8053EF9B-D338-4AD3-8F5C-F7D0F11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2150" y="9609825"/>
            <a:ext cx="7515300" cy="278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物理</a:t>
            </a:r>
            <a:r>
              <a:rPr sz="36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模型：</a:t>
            </a:r>
            <a:endParaRPr sz="36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存储细节，分区sharding，分表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存储引擎、列格式、编码方式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主键、外键、约束条件、索引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73" name="Google Shape;273;g2e3b2ddbddf_0_44">
            <a:extLst xmlns:a="http://schemas.openxmlformats.org/drawingml/2006/main">
              <a:ext uri="{FF2B5EF4-FFF2-40B4-BE49-F238E27FC236}">
                <a16:creationId xmlns:a16="http://schemas.microsoft.com/office/drawing/2014/main" id="{B8398EF6-95F0-462C-89BE-D9ECF8F37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39238" y="2680150"/>
            <a:ext cx="499200" cy="9380400"/>
          </a:xfrm>
          <a:prstGeom xmlns:a="http://schemas.openxmlformats.org/drawingml/2006/main" prst="downArrow">
            <a:avLst>
              <a:gd name="adj1" fmla="val 50000"/>
              <a:gd name="adj2" fmla="val 50000"/>
            </a:avLst>
          </a:prstGeom>
          <a:solidFill xmlns:a="http://schemas.openxmlformats.org/drawingml/2006/main">
            <a:srgbClr val="EFEFEF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274" name="Google Shape;274;g2e3b2ddbddf_0_44">
            <a:extLst xmlns:a="http://schemas.openxmlformats.org/drawingml/2006/main">
              <a:ext uri="{FF2B5EF4-FFF2-40B4-BE49-F238E27FC236}">
                <a16:creationId xmlns:a16="http://schemas.microsoft.com/office/drawing/2014/main" id="{FA980A4A-45C7-4B9B-ADDA-3450252F5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97650" y="5281450"/>
            <a:ext cx="499200" cy="278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逐级深化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75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612B3B6C-8493-408C-971C-08AC9F6EA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276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D9B5BC22-5F0D-4D9C-A434-D70F0E872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277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9077C287-64DC-4943-AF77-61744628C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21 / 38</a:t>
            </a:r>
          </a:p>
        </p:txBody>
      </p:sp>
    </p:spTree>
    <p:extLst>
      <p:ext uri="{BB962C8B-B14F-4D97-AF65-F5344CB8AC3E}">
        <p14:creationId xmlns:p14="http://schemas.microsoft.com/office/powerpoint/2010/main" val="51762471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9" name="Google Shape;279;g2e489141416_3_61">
            <a:extLst xmlns:a="http://schemas.openxmlformats.org/drawingml/2006/main">
              <a:ext uri="{FF2B5EF4-FFF2-40B4-BE49-F238E27FC236}">
                <a16:creationId xmlns:a16="http://schemas.microsoft.com/office/drawing/2014/main" id="{ABBCFF5B-43DB-4668-9397-A03E5AF52F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存储设计：关系型 vs 文档型</a:t>
            </a:r>
            <a:endParaRPr/>
          </a:p>
        </p:txBody>
      </p:sp>
      <p:pic>
        <p:nvPicPr>
          <p:cNvPr id="280" name="Google Shape;280;g2e489141416_3_61">
            <a:extLst xmlns:a="http://schemas.openxmlformats.org/drawingml/2006/main">
              <a:ext uri="{FF2B5EF4-FFF2-40B4-BE49-F238E27FC236}">
                <a16:creationId xmlns:a16="http://schemas.microsoft.com/office/drawing/2014/main" id="{0E7F26EA-75F5-4CC3-BF37-39A2CCFFE0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71f6eebc0b4b74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194050" y="1627600"/>
            <a:ext cx="7762973" cy="60287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282" name="Google Shape;282;g2e489141416_3_61">
            <a:extLst xmlns:a="http://schemas.openxmlformats.org/drawingml/2006/main">
              <a:ext uri="{FF2B5EF4-FFF2-40B4-BE49-F238E27FC236}">
                <a16:creationId xmlns:a16="http://schemas.microsoft.com/office/drawing/2014/main" id="{DFC48D8A-ABC3-4A3A-B2DB-E5E7C5F1BC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90dbdf5be0486d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905013" y="7656375"/>
            <a:ext cx="8341050" cy="5120938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graphicFrame>
        <p:nvGraphicFramePr>
          <p:cNvPr id="283" name="Google Shape;283;g2e489141416_3_61">
            <a:extLst xmlns:a="http://schemas.openxmlformats.org/drawingml/2006/main">
              <a:ext uri="{FF2B5EF4-FFF2-40B4-BE49-F238E27FC236}">
                <a16:creationId xmlns:a16="http://schemas.microsoft.com/office/drawing/2014/main" id="{6EF1D12D-01B0-4424-BC11-75B596222073}"/>
              </a:ext>
            </a:extLst>
          </p:cNvPr>
          <p:cNvGraphicFramePr/>
          <p:nvPr/>
        </p:nvGraphicFramePr>
        <p:xfrm>
          <a:off xmlns:a="http://schemas.openxmlformats.org/drawingml/2006/main" x="13540075" y="1946350"/>
          <a:ext xmlns:a="http://schemas.openxmlformats.org/drawingml/2006/main" cx="3000000" cy="3000000"/>
        </p:xfrm>
        <a:graphic xmlns:a="http://schemas.openxmlformats.org/drawingml/2006/main">
          <a:graphicData uri="http://schemas.openxmlformats.org/drawingml/2006/table">
            <a:tbl>
              <a:tblPr>
                <a:solidFill>
                  <a:srgbClr val="FFFFFF"/>
                </a:solidFill>
                <a:tableStyleId>{DD9C6449-1BFF-4C50-85C4-B7679297AE5B}</a:tableStyleId>
              </a:tblPr>
              <a:tblGrid>
                <a:gridCol w="2046225"/>
                <a:gridCol w="3283925"/>
                <a:gridCol w="3010900"/>
              </a:tblGrid>
              <a:tr h="109110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600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600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 b="1"/>
                        <a:t>文档模型</a:t>
                      </a:r>
                      <a:endParaRPr sz="2800" b="1"/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 b="1"/>
                        <a:t>关系模型</a:t>
                      </a:r>
                      <a:endParaRPr sz="2800" b="1"/>
                    </a:p>
                  </a:txBody>
                  <a:tcPr marL="91425" marR="91425" marT="91425" marB="91425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</a:tr>
              <a:tr h="1216475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600" b="1">
                          <a:solidFill>
                            <a:srgbClr val="000000"/>
                          </a:solidFill>
                          <a:latin typeface="Open Sans"/>
                          <a:ea typeface="Open Sans"/>
                          <a:cs typeface="Open Sans"/>
                        </a:rPr>
                        <a:t>事务支持</a:t>
                      </a:r>
                      <a:endParaRPr sz="2600" b="1">
                        <a:solidFill>
                          <a:srgbClr val="000000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/>
                        <a:t>不支持</a:t>
                      </a:r>
                      <a:endParaRPr sz="2800"/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/>
                        <a:t>可以</a:t>
                      </a:r>
                      <a:r>
                        <a:rPr sz="2800"/>
                        <a:t>事务性，支持ACID属性</a:t>
                      </a:r>
                      <a:endParaRPr sz="2800"/>
                    </a:p>
                  </a:txBody>
                  <a:tcPr marL="91425" marR="91425" marT="91425" marB="91425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</a:tr>
              <a:tr h="154100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600" b="1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</a:rPr>
                        <a:t>数据灵活性</a:t>
                      </a:r>
                      <a:endParaRPr sz="2600" b="1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/>
                        <a:t>弱 schema，支持动态增加字段</a:t>
                      </a:r>
                      <a:endParaRPr sz="2800"/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/>
                        <a:t>强 schema，修改 代价很大</a:t>
                      </a:r>
                      <a:endParaRPr sz="2800"/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</a:tr>
              <a:tr h="154100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600" b="1">
                          <a:solidFill>
                            <a:srgbClr val="0000FF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</a:rPr>
                        <a:t>对应关系</a:t>
                      </a:r>
                      <a:endParaRPr sz="2600" b="1">
                        <a:solidFill>
                          <a:srgbClr val="0000FF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600" b="1">
                          <a:solidFill>
                            <a:srgbClr val="0000FF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</a:rPr>
                        <a:t>一对多，</a:t>
                      </a:r>
                      <a:endParaRPr sz="2600" b="1">
                        <a:solidFill>
                          <a:srgbClr val="0000FF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</a:endParaRPr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600" b="1">
                          <a:solidFill>
                            <a:srgbClr val="0000FF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</a:rPr>
                        <a:t>多对一</a:t>
                      </a:r>
                      <a:endParaRPr sz="2600" b="1">
                        <a:solidFill>
                          <a:srgbClr val="0000FF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>
                          <a:solidFill>
                            <a:srgbClr val="0000FF"/>
                          </a:solidFill>
                        </a:rPr>
                        <a:t>天然的一对多</a:t>
                      </a:r>
                      <a:endParaRPr sz="2800">
                        <a:solidFill>
                          <a:srgbClr val="0000FF"/>
                        </a:solidFill>
                      </a:endParaRPr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>
                          <a:solidFill>
                            <a:srgbClr val="0000FF"/>
                          </a:solidFill>
                        </a:rPr>
                        <a:t>树形嵌套关系</a:t>
                      </a:r>
                      <a:endParaRPr sz="2800">
                        <a:solidFill>
                          <a:srgbClr val="0000FF"/>
                        </a:solidFill>
                      </a:endParaRPr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>
                          <a:solidFill>
                            <a:srgbClr val="0000FF"/>
                          </a:solidFill>
                        </a:rPr>
                        <a:t>通过外键 Join </a:t>
                      </a:r>
                      <a:endParaRPr sz="2800">
                        <a:solidFill>
                          <a:srgbClr val="0000FF"/>
                        </a:solidFill>
                      </a:endParaRPr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</a:tr>
              <a:tr h="154100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600" b="1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</a:rPr>
                        <a:t>代码简化</a:t>
                      </a:r>
                      <a:endParaRPr sz="2600" b="1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/>
                        <a:t>数据具有文档结构则文档模型天然合适，</a:t>
                      </a:r>
                      <a:endParaRPr sz="2800"/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/>
                        <a:t>主键，索引，条件过滤</a:t>
                      </a:r>
                      <a:endParaRPr sz="2800"/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</a:tr>
              <a:tr h="135170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600" b="1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</a:rPr>
                        <a:t>Join 支持</a:t>
                      </a:r>
                      <a:endParaRPr sz="2600" b="1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/>
                        <a:t>对 Join 支持的不太好</a:t>
                      </a:r>
                      <a:endParaRPr sz="2800"/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/>
                        <a:t>支持</a:t>
                      </a:r>
                      <a:endParaRPr sz="2800"/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</a:tr>
              <a:tr h="154100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600" b="1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Open Sans"/>
                          <a:ea typeface="Open Sans"/>
                          <a:cs typeface="Open Sans"/>
                        </a:rPr>
                        <a:t>访问局部性</a:t>
                      </a:r>
                      <a:endParaRPr sz="2600" b="1">
                        <a:solidFill>
                          <a:srgbClr val="000000"/>
                        </a:solidFill>
                        <a:highlight>
                          <a:srgbClr val="FFFFFF"/>
                        </a:highlight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/>
                        <a:t>一次性访问整个文档</a:t>
                      </a:r>
                      <a:endParaRPr sz="2800"/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2800"/>
                        <a:t>分散在多个表中</a:t>
                      </a:r>
                      <a:endParaRPr sz="2800"/>
                    </a:p>
                  </a:txBody>
                  <a:tcPr marL="123825" marR="123825" marT="57150" marB="57150">
                    <a:lnL w="9525" cmpd="sng">
                      <a:solidFill>
                        <a:srgbClr val="000000"/>
                      </a:solidFill>
                      <a:prstDash val="solid"/>
                    </a:lnL>
                    <a:lnR w="9525" cmpd="sng">
                      <a:solidFill>
                        <a:srgbClr val="000000"/>
                      </a:solidFill>
                      <a:prstDash val="solid"/>
                    </a:lnR>
                    <a:lnT w="9525" cmpd="sng">
                      <a:solidFill>
                        <a:srgbClr val="000000"/>
                      </a:solidFill>
                      <a:prstDash val="solid"/>
                    </a:lnT>
                    <a:lnB w="9525" cmpd="sng">
                      <a:solidFill>
                        <a:srgbClr val="000000"/>
                      </a:solidFill>
                      <a:prstDash val="solid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sp>
        <p:nvSpPr>
          <p:cNvPr id="284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5A4EC492-A56D-497A-99AC-429F09608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285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5C4439A1-9577-4A07-B820-3AD45DFC2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286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B7A37979-8643-41AC-A38E-00EA8B8A4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22 / 38</a:t>
            </a:r>
          </a:p>
        </p:txBody>
      </p:sp>
    </p:spTree>
    <p:extLst>
      <p:ext uri="{BB962C8B-B14F-4D97-AF65-F5344CB8AC3E}">
        <p14:creationId xmlns:p14="http://schemas.microsoft.com/office/powerpoint/2010/main" val="206737320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8" name="Google Shape;288;g29f21f7e370_0_0">
            <a:extLst xmlns:a="http://schemas.openxmlformats.org/drawingml/2006/main">
              <a:ext uri="{FF2B5EF4-FFF2-40B4-BE49-F238E27FC236}">
                <a16:creationId xmlns:a16="http://schemas.microsoft.com/office/drawing/2014/main" id="{9916B53B-F7C4-4537-AD56-797A5C9DCD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存储设计：关系型 vs 列示存储</a:t>
            </a:r>
            <a:endParaRPr/>
          </a:p>
        </p:txBody>
      </p:sp>
      <p:sp>
        <p:nvSpPr>
          <p:cNvPr id="289" name="Google Shape;289;g29f21f7e370_0_0">
            <a:extLst xmlns:a="http://schemas.openxmlformats.org/drawingml/2006/main">
              <a:ext uri="{FF2B5EF4-FFF2-40B4-BE49-F238E27FC236}">
                <a16:creationId xmlns:a16="http://schemas.microsoft.com/office/drawing/2014/main" id="{F0FCC40A-5CDA-40E4-9D06-3C360E02A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7875" y="8021875"/>
            <a:ext cx="6266100" cy="372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sz="3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什么情况考虑列存储？</a:t>
            </a:r>
            <a:endParaRPr sz="36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t/>
            </a:r>
            <a:endParaRPr sz="36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marR="0" lvl="0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"/>
              <a:buChar char="●"/>
            </a:pPr>
            <a:r>
              <a:rPr sz="3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列是不固定的</a:t>
            </a:r>
            <a:endParaRPr sz="36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marR="0" lvl="0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"/>
              <a:buChar char="●"/>
            </a:pPr>
            <a:r>
              <a:rPr sz="3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列更新较多，不是行更新</a:t>
            </a:r>
            <a:endParaRPr sz="36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marR="0" lvl="0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"/>
              <a:buChar char="●"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行数据稀疏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marR="0" lvl="0" indent="-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Open Sans"/>
              <a:buChar char="●"/>
            </a:pPr>
            <a:r>
              <a:rPr sz="36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数据量很大</a:t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90" name="Google Shape;290;g29f21f7e370_0_0">
            <a:extLst xmlns:a="http://schemas.openxmlformats.org/drawingml/2006/main">
              <a:ext uri="{FF2B5EF4-FFF2-40B4-BE49-F238E27FC236}">
                <a16:creationId xmlns:a16="http://schemas.microsoft.com/office/drawing/2014/main" id="{5CE982D9-C2D5-41FF-9513-55E54F6F72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2ec2dbd02c4b57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494013" y="1959025"/>
            <a:ext cx="16387024" cy="606285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291" name="Google Shape;291;g29f21f7e370_0_0">
            <a:extLst xmlns:a="http://schemas.openxmlformats.org/drawingml/2006/main">
              <a:ext uri="{FF2B5EF4-FFF2-40B4-BE49-F238E27FC236}">
                <a16:creationId xmlns:a16="http://schemas.microsoft.com/office/drawing/2014/main" id="{BE91220C-B497-4CE8-87BE-EBF12D035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1950" y="1959025"/>
            <a:ext cx="2898900" cy="10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45720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业务模型</a:t>
            </a:r>
            <a:endParaRPr sz="3600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92" name="Google Shape;292;g29f21f7e370_0_0">
            <a:extLst xmlns:a="http://schemas.openxmlformats.org/drawingml/2006/main">
              <a:ext uri="{FF2B5EF4-FFF2-40B4-BE49-F238E27FC236}">
                <a16:creationId xmlns:a16="http://schemas.microsoft.com/office/drawing/2014/main" id="{5261EA61-F6E1-4B31-9F6B-2BE2B502B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1575" y="1816550"/>
            <a:ext cx="2898900" cy="10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45720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关系存储</a:t>
            </a:r>
            <a:endParaRPr sz="3600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93" name="Google Shape;293;g29f21f7e370_0_0">
            <a:extLst xmlns:a="http://schemas.openxmlformats.org/drawingml/2006/main">
              <a:ext uri="{FF2B5EF4-FFF2-40B4-BE49-F238E27FC236}">
                <a16:creationId xmlns:a16="http://schemas.microsoft.com/office/drawing/2014/main" id="{F789F53B-78F6-4587-A751-5F28C8837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19650" y="1816550"/>
            <a:ext cx="2898900" cy="10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45720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列示存储</a:t>
            </a:r>
            <a:endParaRPr sz="3600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</p:txBody>
      </p:sp>
      <p:graphicFrame>
        <p:nvGraphicFramePr>
          <p:cNvPr id="294" name="Google Shape;294;g29f21f7e370_0_0">
            <a:extLst xmlns:a="http://schemas.openxmlformats.org/drawingml/2006/main">
              <a:ext uri="{FF2B5EF4-FFF2-40B4-BE49-F238E27FC236}">
                <a16:creationId xmlns:a16="http://schemas.microsoft.com/office/drawing/2014/main" id="{CC12C477-2FA5-4C01-BBAC-74E562011C9E}"/>
              </a:ext>
            </a:extLst>
          </p:cNvPr>
          <p:cNvGraphicFramePr/>
          <p:nvPr/>
        </p:nvGraphicFramePr>
        <p:xfrm>
          <a:off xmlns:a="http://schemas.openxmlformats.org/drawingml/2006/main" x="9756500" y="8048063"/>
          <a:ext xmlns:a="http://schemas.openxmlformats.org/drawingml/2006/main" cx="3000000" cy="3000000"/>
        </p:xfrm>
        <a:graphic xmlns:a="http://schemas.openxmlformats.org/drawingml/2006/main">
          <a:graphicData uri="http://schemas.openxmlformats.org/drawingml/2006/table">
            <a:tbl>
              <a:tblPr>
                <a:tableStyleId>{E8773DA7-163F-4946-AA27-403FBB8085AC}</a:tableStyleId>
              </a:tblPr>
              <a:tblGrid>
                <a:gridCol w="2090775"/>
                <a:gridCol w="2853200"/>
                <a:gridCol w="2616775"/>
                <a:gridCol w="2520250"/>
                <a:gridCol w="2520250"/>
              </a:tblGrid>
              <a:tr h="9432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    数据模型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   扩展性 </a:t>
                      </a:r>
                      <a:endParaRPr sz="3000"/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（数据量）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数据模型</a:t>
                      </a:r>
                      <a:endParaRPr sz="3000"/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灵活性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适用场景</a:t>
                      </a:r>
                      <a:endParaRPr sz="3000"/>
                    </a:p>
                  </a:txBody>
                  <a:tcPr marL="91425" marR="91425" marT="91425" marB="91425"/>
                </a:tc>
              </a:tr>
              <a:tr h="1238925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关系型存储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    表格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复杂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差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复杂查询</a:t>
                      </a:r>
                      <a:endParaRPr sz="3000"/>
                    </a:p>
                  </a:txBody>
                  <a:tcPr marL="91425" marR="91425" marT="91425" marB="91425"/>
                </a:tc>
              </a:tr>
              <a:tr h="1336250"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列示存储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>
                          <a:solidFill>
                            <a:schemeClr val="dk1"/>
                          </a:solidFill>
                        </a:rPr>
                        <a:t>       </a:t>
                      </a:r>
                      <a:r>
                        <a:rPr sz="3000">
                          <a:solidFill>
                            <a:schemeClr val="dk1"/>
                          </a:solidFill>
                        </a:rPr>
                        <a:t>表格</a:t>
                      </a:r>
                      <a:endParaRPr sz="3000"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sz="3000">
                          <a:solidFill>
                            <a:schemeClr val="dk1"/>
                          </a:solidFill>
                        </a:rPr>
                        <a:t>（按照列存储）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高度水平扩展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列不固定</a:t>
                      </a:r>
                      <a:endParaRPr sz="3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3000"/>
                        <a:t>简单模型、数据量大</a:t>
                      </a:r>
                      <a:endParaRPr sz="3000"/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295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5C7F6EAC-49FF-40D7-9875-A40197FEC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296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F6D7A1F5-ABBF-4B52-841B-81DE5D026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297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3AC88517-F7F2-4F02-9300-DB31F303B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23 / 38</a:t>
            </a:r>
          </a:p>
        </p:txBody>
      </p:sp>
    </p:spTree>
    <p:extLst>
      <p:ext uri="{BB962C8B-B14F-4D97-AF65-F5344CB8AC3E}">
        <p14:creationId xmlns:p14="http://schemas.microsoft.com/office/powerpoint/2010/main" val="68078197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9" name="Google Shape;299;g2a736d85ff4_0_44">
            <a:extLst xmlns:a="http://schemas.openxmlformats.org/drawingml/2006/main">
              <a:ext uri="{FF2B5EF4-FFF2-40B4-BE49-F238E27FC236}">
                <a16:creationId xmlns:a16="http://schemas.microsoft.com/office/drawing/2014/main" id="{E82C8E3A-F07F-40BF-928B-626C0A26CB6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存储设计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：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数据分片 sharding策略 </a:t>
            </a:r>
            <a:endParaRPr/>
          </a:p>
        </p:txBody>
      </p:sp>
      <p:graphicFrame>
        <p:nvGraphicFramePr>
          <p:cNvPr id="300" name="Google Shape;300;g2a736d85ff4_0_44">
            <a:extLst xmlns:a="http://schemas.openxmlformats.org/drawingml/2006/main">
              <a:ext uri="{FF2B5EF4-FFF2-40B4-BE49-F238E27FC236}">
                <a16:creationId xmlns:a16="http://schemas.microsoft.com/office/drawing/2014/main" id="{423847DF-C895-42B0-8260-F58FC2E120E3}"/>
              </a:ext>
            </a:extLst>
          </p:cNvPr>
          <p:cNvGraphicFramePr/>
          <p:nvPr/>
        </p:nvGraphicFramePr>
        <p:xfrm>
          <a:off xmlns:a="http://schemas.openxmlformats.org/drawingml/2006/main" x="12524400" y="6492050"/>
          <a:ext xmlns:a="http://schemas.openxmlformats.org/drawingml/2006/main" cx="3000000" cy="3000000"/>
        </p:xfrm>
        <a:graphic xmlns:a="http://schemas.openxmlformats.org/drawingml/2006/main">
          <a:graphicData uri="http://schemas.openxmlformats.org/drawingml/2006/table">
            <a:tbl>
              <a:tblPr>
                <a:tableStyleId>{7B2EF11D-EA40-47A6-A409-CD4BEB9C851F}</a:tableStyleId>
              </a:tblPr>
              <a:tblGrid>
                <a:gridCol w="2614975"/>
                <a:gridCol w="1786375"/>
                <a:gridCol w="2864050"/>
                <a:gridCol w="2212400"/>
              </a:tblGrid>
              <a:tr h="93442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t/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映射关系</a:t>
                      </a:r>
                      <a:endParaRPr sz="2800" u="none" strike="noStrike" cap="none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维护难度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节点增删数据迁移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数据动态平衡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</a:tr>
              <a:tr h="80412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hash 取模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简单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数据迁移大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无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</a:tr>
              <a:tr h="140232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范围</a:t>
                      </a:r>
                      <a:endParaRPr sz="2800" u="none" strike="noStrike" cap="none"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range based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难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可以控制数据迁移的范围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基于数据快是可以做到mongodb</a:t>
                      </a:r>
                      <a:endParaRPr sz="2800" u="none" strike="noStrike" cap="none"/>
                    </a:p>
                  </a:txBody>
                  <a:tcPr marL="91425" marR="91425" marT="91425" marB="91425">
                    <a:lnB w="9525" cmpd="sng">
                      <a:solidFill>
                        <a:schemeClr val="dk1"/>
                      </a:solidFill>
                      <a:prstDash val="solid"/>
                    </a:lnB>
                  </a:tcPr>
                </a:tc>
              </a:tr>
              <a:tr h="1714025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一致性hash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中</a:t>
                      </a:r>
                      <a:endParaRPr sz="2800" u="none" strike="noStrike" cap="none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 u="none" strike="noStrike" cap="none"/>
                        <a:t>需要迁移的数据较少，所有节点都能贡献部分数据</a:t>
                      </a:r>
                      <a:endParaRPr sz="2800" u="none" strike="noStrike" cap="none"/>
                    </a:p>
                  </a:txBody>
                  <a:tcPr marL="91425" marR="91425" marT="91425" marB="91425">
                    <a:lnR w="9525" cmpd="sng">
                      <a:solidFill>
                        <a:schemeClr val="dk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600"/>
                        <a:buFont typeface="Arial"/>
                        <a:buNone/>
                      </a:pPr>
                      <a:r>
                        <a:rPr sz="2800"/>
                        <a:t>可以</a:t>
                      </a:r>
                      <a:endParaRPr sz="2800" u="none" strike="noStrike" cap="none"/>
                    </a:p>
                  </a:txBody>
                  <a:tcPr marL="91425" marR="91425" marT="91425" marB="91425">
                    <a:lnL w="9525" cmpd="sng">
                      <a:solidFill>
                        <a:schemeClr val="dk1"/>
                      </a:solidFill>
                      <a:prstDash val="solid"/>
                    </a:lnL>
                    <a:lnR w="9525" cmpd="sng">
                      <a:solidFill>
                        <a:schemeClr val="dk1"/>
                      </a:solidFill>
                      <a:prstDash val="solid"/>
                    </a:lnR>
                    <a:lnT w="9525" cmpd="sng">
                      <a:solidFill>
                        <a:schemeClr val="dk1"/>
                      </a:solidFill>
                      <a:prstDash val="solid"/>
                    </a:lnT>
                    <a:lnB w="9525" cmpd="sng">
                      <a:solidFill>
                        <a:schemeClr val="dk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301" name="Google Shape;301;g2a736d85ff4_0_44">
            <a:extLst xmlns:a="http://schemas.openxmlformats.org/drawingml/2006/main">
              <a:ext uri="{FF2B5EF4-FFF2-40B4-BE49-F238E27FC236}">
                <a16:creationId xmlns:a16="http://schemas.microsoft.com/office/drawing/2014/main" id="{A99655DE-99B0-4501-9E29-7DB8D985BB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7ef8e9f4544df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32150" y="1875350"/>
            <a:ext cx="11087724" cy="934445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02" name="Google Shape;302;g2a736d85ff4_0_44">
            <a:extLst xmlns:a="http://schemas.openxmlformats.org/drawingml/2006/main">
              <a:ext uri="{FF2B5EF4-FFF2-40B4-BE49-F238E27FC236}">
                <a16:creationId xmlns:a16="http://schemas.microsoft.com/office/drawing/2014/main" id="{48746777-FC25-4DFF-9970-ED9DE8FA6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86150" y="1760475"/>
            <a:ext cx="9477900" cy="404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什么时候考虑分表、分库、分实例？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单实例无法存储数据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单实例无法支持读写请求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业务隔离、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分库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单表数量&gt;500w（经验值）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垂直sharding，水平 sharding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03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B8A2B189-C6C5-4742-B302-E27E98673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04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CCB2BCC1-610B-47D0-BAB6-F8B1CF260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05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FA581641-97D0-4B06-9321-15B354048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24 / 38</a:t>
            </a:r>
          </a:p>
        </p:txBody>
      </p:sp>
    </p:spTree>
    <p:extLst>
      <p:ext uri="{BB962C8B-B14F-4D97-AF65-F5344CB8AC3E}">
        <p14:creationId xmlns:p14="http://schemas.microsoft.com/office/powerpoint/2010/main" val="159705320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7" name="Google Shape;307;g261f3becd40_0_2">
            <a:extLst xmlns:a="http://schemas.openxmlformats.org/drawingml/2006/main">
              <a:ext uri="{FF2B5EF4-FFF2-40B4-BE49-F238E27FC236}">
                <a16:creationId xmlns:a16="http://schemas.microsoft.com/office/drawing/2014/main" id="{4DCEFC83-285A-4139-B89E-D45A64A34A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存储设计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：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副本策略</a:t>
            </a:r>
            <a:endParaRPr/>
          </a:p>
        </p:txBody>
      </p:sp>
      <p:sp>
        <p:nvSpPr>
          <p:cNvPr id="308" name="Google Shape;308;g261f3becd40_0_2">
            <a:extLst xmlns:a="http://schemas.openxmlformats.org/drawingml/2006/main">
              <a:ext uri="{FF2B5EF4-FFF2-40B4-BE49-F238E27FC236}">
                <a16:creationId xmlns:a16="http://schemas.microsoft.com/office/drawing/2014/main" id="{FB8A9DB2-FFD1-40E9-B487-4FC9F436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600" y="1855775"/>
            <a:ext cx="11544300" cy="6772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800" b="1">
                <a:solidFill>
                  <a:srgbClr val="0000FF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副本策略用于提高可用性和性能</a:t>
            </a:r>
            <a:endParaRPr sz="2800" b="1">
              <a:solidFill>
                <a:srgbClr val="0000FF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</a:endParaRPr>
          </a:p>
          <a:p xmlns:a="http://schemas.openxmlformats.org/drawingml/2006/main">
            <a:pPr marL="457200" marR="0" lvl="0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Helvetica Neue"/>
              <a:buAutoNum type="arabicPeriod"/>
            </a:pPr>
            <a:r>
              <a:rPr sz="2800" b="0" i="0" u="none" strike="noStrike" cap="none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单领导者，1个或者多个slave</a:t>
            </a:r>
            <a:endParaRPr sz="2800" b="0" i="0" u="none" strike="noStrike" cap="none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</a:endParaRPr>
          </a:p>
          <a:p xmlns:a="http://schemas.openxmlformats.org/drawingml/2006/main">
            <a:pPr marL="914400" marR="0" lvl="1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Helvetica Neue"/>
              <a:buChar char="○"/>
            </a:pPr>
            <a:r>
              <a:rPr sz="2800" b="0" i="0" u="none" strike="noStrike" cap="none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异步复制、半同步复制、同步复制</a:t>
            </a:r>
            <a:endParaRPr sz="2800" b="0" i="0" u="none" strike="noStrike" cap="none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</a:endParaRPr>
          </a:p>
          <a:p xmlns:a="http://schemas.openxmlformats.org/drawingml/2006/main">
            <a:pPr marL="914400" marR="0" lvl="1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Helvetica Neue"/>
              <a:buChar char="○"/>
            </a:pPr>
            <a:r>
              <a:rPr sz="2800" b="0" i="0" u="none" strike="noStrike" cap="none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常见故障，主库失效、从库失效、复制的延时的影响</a:t>
            </a:r>
            <a:endParaRPr sz="2800" b="0" i="0" u="none" strike="noStrike" cap="none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</a:endParaRPr>
          </a:p>
          <a:p xmlns:a="http://schemas.openxmlformats.org/drawingml/2006/main">
            <a:pPr marL="457200" marR="0" lvl="0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Helvetica Neue"/>
              <a:buAutoNum type="arabicPeriod"/>
            </a:pPr>
            <a:r>
              <a:rPr sz="2800" b="0" i="0" u="none" strike="noStrike" cap="none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多主复制</a:t>
            </a:r>
            <a:endParaRPr sz="2800" b="0" i="0" u="none" strike="noStrike" cap="none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</a:endParaRPr>
          </a:p>
          <a:p xmlns:a="http://schemas.openxmlformats.org/drawingml/2006/main">
            <a:pPr marL="914400" marR="0" lvl="1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Helvetica Neue"/>
              <a:buChar char="○"/>
            </a:pPr>
            <a:r>
              <a:rPr sz="2800" b="0" i="0" u="none" strike="noStrike" cap="none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用于多数据中心多活、离线客户端等场景</a:t>
            </a:r>
            <a:endParaRPr sz="2800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</a:endParaRPr>
          </a:p>
          <a:p xmlns:a="http://schemas.openxmlformats.org/drawingml/2006/main">
            <a:pPr marL="914400" marR="0" lvl="1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Helvetica Neue"/>
              <a:buChar char="○"/>
            </a:pPr>
            <a:r>
              <a:rPr sz="2800" b="0" i="0" u="none" strike="noStrike" cap="none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避免冲突、</a:t>
            </a:r>
            <a:r>
              <a:rPr sz="2800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冲突合并、解决冲突</a:t>
            </a:r>
            <a:endParaRPr sz="2800" b="0" i="0" u="none" strike="noStrike" cap="none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</a:endParaRPr>
          </a:p>
          <a:p xmlns:a="http://schemas.openxmlformats.org/drawingml/2006/main">
            <a:pPr marL="457200" marR="0" lvl="0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r>
              <a:rPr sz="2800" b="0" i="0" u="none" strike="noStrike" cap="none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无主模式</a:t>
            </a:r>
            <a:endParaRPr sz="2800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</a:endParaRPr>
          </a:p>
          <a:p xmlns:a="http://schemas.openxmlformats.org/drawingml/2006/main">
            <a:pPr marL="914400" marR="0" lvl="1" indent="-4064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○"/>
            </a:pPr>
            <a:r>
              <a:rPr sz="2800" b="0" i="0" u="none" strike="noStrike" cap="none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允许任何副本接受写请求</a:t>
            </a:r>
            <a:r>
              <a:rPr sz="2800">
                <a:solidFill>
                  <a:srgbClr val="33333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，</a:t>
            </a:r>
            <a:r>
              <a:rPr sz="2800" b="0" i="0" u="none" strike="noStrike" cap="none">
                <a:solidFill>
                  <a:srgbClr val="1F23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客户端将每个写入发送到几个节点，</a:t>
            </a:r>
            <a:r>
              <a:rPr sz="2800">
                <a:solidFill>
                  <a:srgbClr val="1F2328"/>
                </a:solidFill>
                <a:highlight>
                  <a:srgbClr val="FFFFFF"/>
                </a:highlight>
              </a:rPr>
              <a:t>通过</a:t>
            </a:r>
            <a:r>
              <a:rPr sz="2800" b="0" i="0" u="none" strike="noStrike" cap="none">
                <a:solidFill>
                  <a:srgbClr val="1F23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</a:rPr>
              <a:t>配置法定人数</a:t>
            </a:r>
            <a:r>
              <a:rPr sz="2800">
                <a:solidFill>
                  <a:srgbClr val="1F2328"/>
                </a:solidFill>
                <a:highlight>
                  <a:srgbClr val="FFFFFF"/>
                </a:highlight>
              </a:rPr>
              <a:t>判决数据一致性，例如dynamo</a:t>
            </a:r>
            <a:endParaRPr sz="2800" b="0" i="0" u="none" strike="noStrike" cap="none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 b="1" i="0" u="none" strike="noStrike" cap="none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sz="2400" b="1" i="0" u="none" strike="noStrike" cap="none">
              <a:solidFill>
                <a:srgbClr val="333333"/>
              </a:solidFill>
              <a:highlight>
                <a:srgbClr val="FFFFFF"/>
              </a:highlight>
              <a:latin typeface="Helvetica Neue"/>
              <a:ea typeface="Helvetica Neue"/>
              <a:cs typeface="Helvetica Neue"/>
            </a:endParaRPr>
          </a:p>
        </p:txBody>
      </p:sp>
      <p:pic>
        <p:nvPicPr>
          <p:cNvPr id="309" name="Google Shape;309;g261f3becd40_0_2">
            <a:extLst xmlns:a="http://schemas.openxmlformats.org/drawingml/2006/main">
              <a:ext uri="{FF2B5EF4-FFF2-40B4-BE49-F238E27FC236}">
                <a16:creationId xmlns:a16="http://schemas.microsoft.com/office/drawing/2014/main" id="{0E690BCD-4774-4411-8260-B9097D2081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c2cd24913db47cb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009700" y="2364600"/>
            <a:ext cx="12661621" cy="438514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10" name="Google Shape;310;g261f3becd40_0_2">
            <a:extLst xmlns:a="http://schemas.openxmlformats.org/drawingml/2006/main">
              <a:ext uri="{FF2B5EF4-FFF2-40B4-BE49-F238E27FC236}">
                <a16:creationId xmlns:a16="http://schemas.microsoft.com/office/drawing/2014/main" id="{3AC1919B-A6BF-46CF-9D6D-D8292CC264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083ae85a428494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762600" y="8471838"/>
            <a:ext cx="9420582" cy="47457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11" name="Google Shape;311;g261f3becd40_0_2">
            <a:extLst xmlns:a="http://schemas.openxmlformats.org/drawingml/2006/main">
              <a:ext uri="{FF2B5EF4-FFF2-40B4-BE49-F238E27FC236}">
                <a16:creationId xmlns:a16="http://schemas.microsoft.com/office/drawing/2014/main" id="{85BAC72C-13D6-4EEB-93E8-25FC56C329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38a76a36b1f41f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988975" y="8122425"/>
            <a:ext cx="10703083" cy="474570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12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A6E1262E-9343-4480-8535-E8CC4459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13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7661D646-8D4B-453B-8443-46B731F29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14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0C333E7B-9B03-4EAB-A754-FB4D7B90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25 / 38</a:t>
            </a:r>
          </a:p>
        </p:txBody>
      </p:sp>
    </p:spTree>
    <p:extLst>
      <p:ext uri="{BB962C8B-B14F-4D97-AF65-F5344CB8AC3E}">
        <p14:creationId xmlns:p14="http://schemas.microsoft.com/office/powerpoint/2010/main" val="101481922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6" name="Google Shape;316;g2e4d454a3fe_0_83">
            <a:extLst xmlns:a="http://schemas.openxmlformats.org/drawingml/2006/main">
              <a:ext uri="{FF2B5EF4-FFF2-40B4-BE49-F238E27FC236}">
                <a16:creationId xmlns:a16="http://schemas.microsoft.com/office/drawing/2014/main" id="{A99AFBE7-0ECF-4925-BE9F-5E73FCFAFF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目录</a:t>
            </a:r>
            <a:endParaRPr/>
          </a:p>
        </p:txBody>
      </p:sp>
      <p:sp>
        <p:nvSpPr>
          <p:cNvPr id="317" name="Google Shape;317;g2e4d454a3fe_0_83">
            <a:extLst xmlns:a="http://schemas.openxmlformats.org/drawingml/2006/main">
              <a:ext uri="{FF2B5EF4-FFF2-40B4-BE49-F238E27FC236}">
                <a16:creationId xmlns:a16="http://schemas.microsoft.com/office/drawing/2014/main" id="{9A2903E9-FB42-4914-A986-94543E1D3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975" y="2522475"/>
            <a:ext cx="12816900" cy="790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1.  整体性设计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2.  接口设计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3.  存储设计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E4D2D"/>
              </a:buClr>
              <a:buSzPts val="4500"/>
              <a:buFont typeface="Open Sans"/>
              <a:buChar char="❏"/>
            </a:pPr>
            <a:r>
              <a:rPr sz="4500">
                <a:solidFill>
                  <a:srgbClr val="EE4D2D"/>
                </a:solidFill>
                <a:latin typeface="Open Sans"/>
                <a:ea typeface="Open Sans"/>
                <a:cs typeface="Open Sans"/>
              </a:rPr>
              <a:t>4.  缓存设计</a:t>
            </a:r>
            <a:endParaRPr sz="45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5.  异步设计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6. 非功能性设计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accent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18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3B0486F7-AFC4-4420-A920-8B3566277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19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22A50040-1A8F-4B68-B617-82B5F7067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20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AD722B95-A1F5-4410-B870-459042516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26 / 38</a:t>
            </a:r>
          </a:p>
        </p:txBody>
      </p:sp>
    </p:spTree>
    <p:extLst>
      <p:ext uri="{BB962C8B-B14F-4D97-AF65-F5344CB8AC3E}">
        <p14:creationId xmlns:p14="http://schemas.microsoft.com/office/powerpoint/2010/main" val="15806126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2" name="Google Shape;322;g272ef0744d3_1_10">
            <a:extLst xmlns:a="http://schemas.openxmlformats.org/drawingml/2006/main">
              <a:ext uri="{FF2B5EF4-FFF2-40B4-BE49-F238E27FC236}">
                <a16:creationId xmlns:a16="http://schemas.microsoft.com/office/drawing/2014/main" id="{02D8CACE-9905-4329-A128-E9244BA099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缓存设计 - Remote、Local、Multilevel Cache</a:t>
            </a:r>
            <a:endParaRPr/>
          </a:p>
        </p:txBody>
      </p:sp>
      <p:pic>
        <p:nvPicPr>
          <p:cNvPr id="324" name="Google Shape;324;g272ef0744d3_1_10">
            <a:extLst xmlns:a="http://schemas.openxmlformats.org/drawingml/2006/main">
              <a:ext uri="{FF2B5EF4-FFF2-40B4-BE49-F238E27FC236}">
                <a16:creationId xmlns:a16="http://schemas.microsoft.com/office/drawing/2014/main" id="{E8B5EE4A-8959-4A74-BE0B-CC19378BFA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bc1856dd934ef9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794925" y="1627600"/>
            <a:ext cx="17839309" cy="59580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25" name="Google Shape;325;g272ef0744d3_1_10">
            <a:extLst xmlns:a="http://schemas.openxmlformats.org/drawingml/2006/main">
              <a:ext uri="{FF2B5EF4-FFF2-40B4-BE49-F238E27FC236}">
                <a16:creationId xmlns:a16="http://schemas.microsoft.com/office/drawing/2014/main" id="{2B1BCFFC-524B-49A5-9162-11F79E56A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6625" y="7380675"/>
            <a:ext cx="5945700" cy="519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优点：</a:t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多个实例共享缓存，一致性好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简单，缓存服务器扩展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缺点：</a:t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网络延迟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使用场景：</a:t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缓存最应优先考虑的场景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26" name="Google Shape;326;g272ef0744d3_1_10">
            <a:extLst xmlns:a="http://schemas.openxmlformats.org/drawingml/2006/main">
              <a:ext uri="{FF2B5EF4-FFF2-40B4-BE49-F238E27FC236}">
                <a16:creationId xmlns:a16="http://schemas.microsoft.com/office/drawing/2014/main" id="{D27DBDD1-3E42-4323-B854-A3BD371DF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2475" y="7165225"/>
            <a:ext cx="6393900" cy="507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优点：</a:t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极低的访问延时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缺点：</a:t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资源使用大、单实例的内存容量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不同实例之间数据不完全一致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使用场景：</a:t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访问量极高、延时要求极高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数据读多，写（更新）少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27" name="Google Shape;327;g272ef0744d3_1_10">
            <a:extLst xmlns:a="http://schemas.openxmlformats.org/drawingml/2006/main">
              <a:ext uri="{FF2B5EF4-FFF2-40B4-BE49-F238E27FC236}">
                <a16:creationId xmlns:a16="http://schemas.microsoft.com/office/drawing/2014/main" id="{96F98BB7-D8EB-4AA3-836A-222F9AB64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35225" y="7165225"/>
            <a:ext cx="6832500" cy="616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优点：</a:t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结合了local和remote的优点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缺点：</a:t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复杂，数据更新策略复杂，增加了数据不一致性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使用场景：</a:t>
            </a:r>
            <a:endParaRPr sz="3000" b="1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数据量大，存在明显的热点数据，例如新闻feed流</a:t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28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DCB95098-A23D-46BD-8D9D-FD8E2531C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29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90899036-93CF-445D-9004-EEB1C0ABA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30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73A0109B-F23D-43FA-9E0C-81A9E856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27 / 38</a:t>
            </a:r>
          </a:p>
        </p:txBody>
      </p:sp>
    </p:spTree>
    <p:extLst>
      <p:ext uri="{BB962C8B-B14F-4D97-AF65-F5344CB8AC3E}">
        <p14:creationId xmlns:p14="http://schemas.microsoft.com/office/powerpoint/2010/main" val="72126291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2" name="Google Shape;332;g272ef0744d3_1_38">
            <a:extLst xmlns:a="http://schemas.openxmlformats.org/drawingml/2006/main">
              <a:ext uri="{FF2B5EF4-FFF2-40B4-BE49-F238E27FC236}">
                <a16:creationId xmlns:a16="http://schemas.microsoft.com/office/drawing/2014/main" id="{4663F9FE-894E-4DE4-ACF2-E3EE4DC9C2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缓存设计 - 双buffer vs LRU</a:t>
            </a:r>
            <a:endParaRPr/>
          </a:p>
        </p:txBody>
      </p:sp>
      <p:pic>
        <p:nvPicPr>
          <p:cNvPr id="333" name="Google Shape;333;g272ef0744d3_1_38">
            <a:extLst xmlns:a="http://schemas.openxmlformats.org/drawingml/2006/main">
              <a:ext uri="{FF2B5EF4-FFF2-40B4-BE49-F238E27FC236}">
                <a16:creationId xmlns:a16="http://schemas.microsoft.com/office/drawing/2014/main" id="{28BCA63B-327A-468D-B618-7B4CF15AA5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cb4c854ee46f1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471000" y="1627600"/>
            <a:ext cx="18733952" cy="628670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34" name="Google Shape;334;g272ef0744d3_1_38">
            <a:extLst xmlns:a="http://schemas.openxmlformats.org/drawingml/2006/main">
              <a:ext uri="{FF2B5EF4-FFF2-40B4-BE49-F238E27FC236}">
                <a16:creationId xmlns:a16="http://schemas.microsoft.com/office/drawing/2014/main" id="{FE9F57B1-C2A4-446D-8CA9-C3CE3B31F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925" y="6844300"/>
            <a:ext cx="7987800" cy="504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优点：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通过提前准备数据，减少处理时的延迟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读写分离，性能好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</a:rPr>
              <a:t>缺点：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两份内存开销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</a:rPr>
              <a:t>使用场景：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</a:rPr>
              <a:t>低延时，数据量不太大，对数据一致性要求不高的场景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35" name="Google Shape;335;g272ef0744d3_1_38">
            <a:extLst xmlns:a="http://schemas.openxmlformats.org/drawingml/2006/main">
              <a:ext uri="{FF2B5EF4-FFF2-40B4-BE49-F238E27FC236}">
                <a16:creationId xmlns:a16="http://schemas.microsoft.com/office/drawing/2014/main" id="{05772029-7A7D-4C4F-B53B-9F6460546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51525" y="7488625"/>
            <a:ext cx="8929500" cy="457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优点：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内存开销小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</a:rPr>
              <a:t>缺点：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并发写加锁，影响读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缓存命中率受size和热点数据影响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</a:rPr>
              <a:t>场景：数据量大，</a:t>
            </a:r>
            <a:r>
              <a:rPr sz="3000">
                <a:solidFill>
                  <a:schemeClr val="dk1"/>
                </a:solidFill>
              </a:rPr>
              <a:t>比较明显的热点数据的场景</a:t>
            </a:r>
            <a:endParaRPr sz="3000">
              <a:solidFill>
                <a:schemeClr val="dk1"/>
              </a:solidFill>
            </a:endParaRPr>
          </a:p>
        </p:txBody>
      </p:sp>
      <p:sp>
        <p:nvSpPr>
          <p:cNvPr id="336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4AD7213F-D38F-479D-8534-B360BDD3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37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A8615EDF-DD04-4C92-85DB-DBB9A1093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38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57301F47-AC6E-4B6E-86B3-885162E64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28 / 38</a:t>
            </a:r>
          </a:p>
        </p:txBody>
      </p:sp>
    </p:spTree>
    <p:extLst>
      <p:ext uri="{BB962C8B-B14F-4D97-AF65-F5344CB8AC3E}">
        <p14:creationId xmlns:p14="http://schemas.microsoft.com/office/powerpoint/2010/main" val="173441242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0" name="Google Shape;340;g273267bb69c_0_8">
            <a:extLst xmlns:a="http://schemas.openxmlformats.org/drawingml/2006/main">
              <a:ext uri="{FF2B5EF4-FFF2-40B4-BE49-F238E27FC236}">
                <a16:creationId xmlns:a16="http://schemas.microsoft.com/office/drawing/2014/main" id="{EA8B5BED-FA6B-4DB5-AB47-75FAE25344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缓存设计 - 读写模式的选择</a:t>
            </a:r>
            <a:endParaRPr/>
          </a:p>
        </p:txBody>
      </p:sp>
      <p:pic>
        <p:nvPicPr>
          <p:cNvPr id="341" name="Google Shape;341;g273267bb69c_0_8">
            <a:extLst xmlns:a="http://schemas.openxmlformats.org/drawingml/2006/main">
              <a:ext uri="{FF2B5EF4-FFF2-40B4-BE49-F238E27FC236}">
                <a16:creationId xmlns:a16="http://schemas.microsoft.com/office/drawing/2014/main" id="{D946C82A-C1DE-4B53-9F55-78D9BE3BA5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9d827c9f3b4ad9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700625" y="1743025"/>
            <a:ext cx="20002325" cy="925777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42" name="Google Shape;342;g273267bb69c_0_8">
            <a:extLst xmlns:a="http://schemas.openxmlformats.org/drawingml/2006/main">
              <a:ext uri="{FF2B5EF4-FFF2-40B4-BE49-F238E27FC236}">
                <a16:creationId xmlns:a16="http://schemas.microsoft.com/office/drawing/2014/main" id="{0E982161-A974-4CD3-9FF0-1EE39776A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67050" y="8229125"/>
            <a:ext cx="8835900" cy="319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-41910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写请求能不能直接更新存储？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写请求更新存储后，要不要更新cache? update 还是 delete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读请求要不要回源到存储？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TTL设置多少？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43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AFB42CDE-65F9-4B33-B5B8-A4AD490EE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44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D6AC33BC-7550-470A-8D4D-896DF28EF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45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437A7666-D4D9-4A3F-9714-1908E6B7E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29 / 38</a:t>
            </a:r>
          </a:p>
        </p:txBody>
      </p:sp>
    </p:spTree>
    <p:extLst>
      <p:ext uri="{BB962C8B-B14F-4D97-AF65-F5344CB8AC3E}">
        <p14:creationId xmlns:p14="http://schemas.microsoft.com/office/powerpoint/2010/main" val="177627245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7" name="Google Shape;347;g273267bb69c_0_0">
            <a:extLst xmlns:a="http://schemas.openxmlformats.org/drawingml/2006/main">
              <a:ext uri="{FF2B5EF4-FFF2-40B4-BE49-F238E27FC236}">
                <a16:creationId xmlns:a16="http://schemas.microsoft.com/office/drawing/2014/main" id="{48C1F862-2FF9-4277-9B44-D5E67933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49700" y="7757200"/>
            <a:ext cx="7891500" cy="5028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D2E9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348" name="Google Shape;348;g273267bb69c_0_0">
            <a:extLst xmlns:a="http://schemas.openxmlformats.org/drawingml/2006/main">
              <a:ext uri="{FF2B5EF4-FFF2-40B4-BE49-F238E27FC236}">
                <a16:creationId xmlns:a16="http://schemas.microsoft.com/office/drawing/2014/main" id="{B8EBD33B-8577-4C6B-A7F0-4F79DC8C1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300" y="7676675"/>
            <a:ext cx="7891500" cy="50280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DAF8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349" name="Google Shape;349;g273267bb69c_0_0">
            <a:extLst xmlns:a="http://schemas.openxmlformats.org/drawingml/2006/main">
              <a:ext uri="{FF2B5EF4-FFF2-40B4-BE49-F238E27FC236}">
                <a16:creationId xmlns:a16="http://schemas.microsoft.com/office/drawing/2014/main" id="{32899C4B-A852-49A7-9B4E-0E42D643B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34975" y="1932575"/>
            <a:ext cx="8106000" cy="5239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EAD3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350" name="Google Shape;350;g273267bb69c_0_0">
            <a:extLst xmlns:a="http://schemas.openxmlformats.org/drawingml/2006/main">
              <a:ext uri="{FF2B5EF4-FFF2-40B4-BE49-F238E27FC236}">
                <a16:creationId xmlns:a16="http://schemas.microsoft.com/office/drawing/2014/main" id="{BD388F40-455B-4B3F-9762-766C3696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1000" y="1932575"/>
            <a:ext cx="7676700" cy="5475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351" name="Google Shape;351;g273267bb69c_0_0">
            <a:extLst xmlns:a="http://schemas.openxmlformats.org/drawingml/2006/main">
              <a:ext uri="{FF2B5EF4-FFF2-40B4-BE49-F238E27FC236}">
                <a16:creationId xmlns:a16="http://schemas.microsoft.com/office/drawing/2014/main" id="{9B8C0E71-C729-4B38-9834-583899A638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缓存设计 - 安全性设计</a:t>
            </a:r>
            <a:endParaRPr/>
          </a:p>
        </p:txBody>
      </p:sp>
      <p:sp>
        <p:nvSpPr>
          <p:cNvPr id="352" name="Google Shape;352;g273267bb69c_0_0">
            <a:extLst xmlns:a="http://schemas.openxmlformats.org/drawingml/2006/main">
              <a:ext uri="{FF2B5EF4-FFF2-40B4-BE49-F238E27FC236}">
                <a16:creationId xmlns:a16="http://schemas.microsoft.com/office/drawing/2014/main" id="{4972DC5F-1D92-4FB6-AEEA-1878646D6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500" y="2218200"/>
            <a:ext cx="6839400" cy="4824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-41910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3000"/>
              <a:buAutoNum type="arabicPeriod"/>
            </a:pPr>
            <a:r>
              <a:rPr sz="3000" b="1">
                <a:solidFill>
                  <a:srgbClr val="0000FF"/>
                </a:solidFill>
              </a:rPr>
              <a:t>资源评估指标监控</a:t>
            </a:r>
            <a:endParaRPr sz="3000" b="1">
              <a:solidFill>
                <a:srgbClr val="0000FF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kv size、key、存储量预估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读写峰值预估预估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命中率监控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TTL 过期（分钟级别、小时级别）</a:t>
            </a:r>
            <a:endParaRPr sz="3000"/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设计具有唯一性且可读性的key</a:t>
            </a:r>
            <a:endParaRPr sz="3000"/>
          </a:p>
        </p:txBody>
      </p:sp>
      <p:sp>
        <p:nvSpPr>
          <p:cNvPr id="353" name="Google Shape;353;g273267bb69c_0_0">
            <a:extLst xmlns:a="http://schemas.openxmlformats.org/drawingml/2006/main">
              <a:ext uri="{FF2B5EF4-FFF2-40B4-BE49-F238E27FC236}">
                <a16:creationId xmlns:a16="http://schemas.microsoft.com/office/drawing/2014/main" id="{9C096E6E-092A-43EE-B529-A66957A8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0000" y="8193500"/>
            <a:ext cx="7061400" cy="45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</a:rPr>
              <a:t>3. 后端存储保护</a:t>
            </a:r>
            <a:endParaRPr sz="3000" b="1">
              <a:solidFill>
                <a:srgbClr val="0000FF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缓存击穿、</a:t>
            </a:r>
            <a:r>
              <a:rPr sz="3000">
                <a:solidFill>
                  <a:schemeClr val="dk1"/>
                </a:solidFill>
              </a:rPr>
              <a:t>缓存雪崩、缓存穿透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访问存储限频率、分布式锁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TTL+random(x)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缓存记录不存在key、bloomfiler等</a:t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54" name="Google Shape;354;g273267bb69c_0_0">
            <a:extLst xmlns:a="http://schemas.openxmlformats.org/drawingml/2006/main">
              <a:ext uri="{FF2B5EF4-FFF2-40B4-BE49-F238E27FC236}">
                <a16:creationId xmlns:a16="http://schemas.microsoft.com/office/drawing/2014/main" id="{5C736B85-95EE-4904-B985-BD942D461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28675" y="2144250"/>
            <a:ext cx="7061400" cy="502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</a:rPr>
              <a:t>2. </a:t>
            </a: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热key 和 大key问题？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Hot Key：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创建多个副本，分散不同的节点上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本地缓存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</a:rPr>
              <a:t>Big Key: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缓存结构是否合理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数据压缩、数据拆分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55" name="Google Shape;355;g273267bb69c_0_0">
            <a:extLst xmlns:a="http://schemas.openxmlformats.org/drawingml/2006/main">
              <a:ext uri="{FF2B5EF4-FFF2-40B4-BE49-F238E27FC236}">
                <a16:creationId xmlns:a16="http://schemas.microsoft.com/office/drawing/2014/main" id="{2B98190F-FC19-452A-8DFA-8863F7A15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28675" y="8114975"/>
            <a:ext cx="7061400" cy="45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4. 缓存一致性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业务对缓存与存储的不一致的容忍度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合理设置缓存的失效时间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缓存刷新机制，双写、失败、并发控制等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56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FD8D3B78-755C-4150-8AAF-53017665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57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8496D3A4-BD07-4F26-9758-E4C87B24D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58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11E4A338-05F7-4677-A60A-564F0CA4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30 / 38</a:t>
            </a:r>
          </a:p>
        </p:txBody>
      </p:sp>
    </p:spTree>
    <p:extLst>
      <p:ext uri="{BB962C8B-B14F-4D97-AF65-F5344CB8AC3E}">
        <p14:creationId xmlns:p14="http://schemas.microsoft.com/office/powerpoint/2010/main" val="110993090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0" name="Google Shape;360;g2e4d454a3fe_0_88">
            <a:extLst xmlns:a="http://schemas.openxmlformats.org/drawingml/2006/main">
              <a:ext uri="{FF2B5EF4-FFF2-40B4-BE49-F238E27FC236}">
                <a16:creationId xmlns:a16="http://schemas.microsoft.com/office/drawing/2014/main" id="{0CF4449A-6BD9-4DDA-9FBF-D08FCA824F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目录</a:t>
            </a:r>
            <a:endParaRPr/>
          </a:p>
        </p:txBody>
      </p:sp>
      <p:sp>
        <p:nvSpPr>
          <p:cNvPr id="361" name="Google Shape;361;g2e4d454a3fe_0_88">
            <a:extLst xmlns:a="http://schemas.openxmlformats.org/drawingml/2006/main">
              <a:ext uri="{FF2B5EF4-FFF2-40B4-BE49-F238E27FC236}">
                <a16:creationId xmlns:a16="http://schemas.microsoft.com/office/drawing/2014/main" id="{576CDBF6-F0B2-4105-8AE5-528E85984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975" y="2522475"/>
            <a:ext cx="12816900" cy="790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1.  整体性设计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2.  接口设计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3.  存储设计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4500"/>
              <a:buFont typeface="Open Sans"/>
              <a:buChar char="❏"/>
            </a:pPr>
            <a:r>
              <a:rPr sz="4500">
                <a:solidFill>
                  <a:srgbClr val="0D0D0D"/>
                </a:solidFill>
                <a:latin typeface="Open Sans"/>
                <a:ea typeface="Open Sans"/>
                <a:cs typeface="Open Sans"/>
              </a:rPr>
              <a:t>4.  缓存设计</a:t>
            </a:r>
            <a:endParaRPr sz="4500">
              <a:solidFill>
                <a:srgbClr val="0D0D0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EE4D2D"/>
              </a:buClr>
              <a:buSzPts val="4500"/>
              <a:buFont typeface="Open Sans"/>
              <a:buChar char="❏"/>
            </a:pPr>
            <a:r>
              <a:rPr sz="4500">
                <a:solidFill>
                  <a:srgbClr val="EE4D2D"/>
                </a:solidFill>
                <a:latin typeface="Open Sans"/>
                <a:ea typeface="Open Sans"/>
                <a:cs typeface="Open Sans"/>
              </a:rPr>
              <a:t>5.  异步设计</a:t>
            </a:r>
            <a:endParaRPr sz="45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6. 非功能性设计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accent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62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2DFEECFB-16DF-40CB-AC67-7E85BD308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63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C945EBDB-D6A9-4190-96F5-EAE2EE07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64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5F35BFA3-9B5D-4899-96BB-FA39A849D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31 / 38</a:t>
            </a:r>
          </a:p>
        </p:txBody>
      </p:sp>
    </p:spTree>
    <p:extLst>
      <p:ext uri="{BB962C8B-B14F-4D97-AF65-F5344CB8AC3E}">
        <p14:creationId xmlns:p14="http://schemas.microsoft.com/office/powerpoint/2010/main" val="1329160648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6" name="Google Shape;366;g272c3bef07d_0_144">
            <a:extLst xmlns:a="http://schemas.openxmlformats.org/drawingml/2006/main">
              <a:ext uri="{FF2B5EF4-FFF2-40B4-BE49-F238E27FC236}">
                <a16:creationId xmlns:a16="http://schemas.microsoft.com/office/drawing/2014/main" id="{230D8366-55F8-4EA3-9803-B614CCA14A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异步机制设计：异步使用场景</a:t>
            </a:r>
            <a:endParaRPr/>
          </a:p>
        </p:txBody>
      </p:sp>
      <p:sp>
        <p:nvSpPr>
          <p:cNvPr id="367" name="Google Shape;367;g272c3bef07d_0_144">
            <a:extLst xmlns:a="http://schemas.openxmlformats.org/drawingml/2006/main">
              <a:ext uri="{FF2B5EF4-FFF2-40B4-BE49-F238E27FC236}">
                <a16:creationId xmlns:a16="http://schemas.microsoft.com/office/drawing/2014/main" id="{BCD08C3C-A1FD-401A-A286-3786F8EDA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5225" y="2201000"/>
            <a:ext cx="8043600" cy="1033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异步机制的优势：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提高系统吞吐量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平衡流量、消峰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实现服务间的松耦合和高可靠性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失败隔离，自我修复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使用场景：</a:t>
            </a:r>
            <a:endParaRPr sz="3000" b="1">
              <a:solidFill>
                <a:srgbClr val="0000FF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/>
              <a:t>1.第三方服务、异步回调</a:t>
            </a:r>
            <a:endParaRPr sz="3000"/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/>
              <a:t>2.任务队列和后台处理</a:t>
            </a:r>
            <a:r>
              <a:rPr sz="3000">
                <a:solidFill>
                  <a:schemeClr val="dk1"/>
                </a:solidFill>
              </a:rPr>
              <a:t>（一对一）</a:t>
            </a:r>
            <a:endParaRPr sz="3000"/>
          </a:p>
          <a:p xmlns:a="http://schemas.openxmlformats.org/drawingml/2006/main">
            <a:pPr marL="9144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异步处理耗时、不需要即时处理的任务</a:t>
            </a:r>
            <a:endParaRPr sz="3000"/>
          </a:p>
          <a:p xmlns:a="http://schemas.openxmlformats.org/drawingml/2006/main">
            <a:pPr marL="9144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系统中容错和重试</a:t>
            </a:r>
            <a:endParaRPr sz="3000"/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/>
              <a:t>3. 发布和多个订阅（一对多）</a:t>
            </a:r>
            <a:endParaRPr sz="3000"/>
          </a:p>
          <a:p xmlns:a="http://schemas.openxmlformats.org/drawingml/2006/main">
            <a:pPr marL="9144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事件驱动架构</a:t>
            </a:r>
            <a:endParaRPr sz="3000"/>
          </a:p>
          <a:p xmlns:a="http://schemas.openxmlformats.org/drawingml/2006/main">
            <a:pPr marL="9144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sz="3000"/>
              <a:t>数据流式处理和实时计算</a:t>
            </a:r>
            <a:endParaRPr sz="3000"/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/>
              <a:t>4.</a:t>
            </a:r>
            <a:r>
              <a:rPr sz="3000"/>
              <a:t>定时任务调度、延时任务</a:t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368" name="Google Shape;368;g272c3bef07d_0_144">
            <a:extLst xmlns:a="http://schemas.openxmlformats.org/drawingml/2006/main">
              <a:ext uri="{FF2B5EF4-FFF2-40B4-BE49-F238E27FC236}">
                <a16:creationId xmlns:a16="http://schemas.microsoft.com/office/drawing/2014/main" id="{CCB04F30-2861-47D8-96BF-A23C606CFE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eb4d1cc63c4ef4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845050" y="1627600"/>
            <a:ext cx="10147849" cy="752840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369" name="Google Shape;369;g272c3bef07d_0_144">
            <a:extLst xmlns:a="http://schemas.openxmlformats.org/drawingml/2006/main">
              <a:ext uri="{FF2B5EF4-FFF2-40B4-BE49-F238E27FC236}">
                <a16:creationId xmlns:a16="http://schemas.microsoft.com/office/drawing/2014/main" id="{EC701FF3-8F71-45F8-BEBC-3DFD54D85A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d487bf3893466a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547525" y="8539851"/>
            <a:ext cx="11163300" cy="38862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70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C7943B79-CB87-483C-B922-CEB229DFE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71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963C65EC-1092-4061-A0AA-DE670671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72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EE120574-FBC2-475A-A270-79AF8805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32 / 38</a:t>
            </a:r>
          </a:p>
        </p:txBody>
      </p:sp>
    </p:spTree>
    <p:extLst>
      <p:ext uri="{BB962C8B-B14F-4D97-AF65-F5344CB8AC3E}">
        <p14:creationId xmlns:p14="http://schemas.microsoft.com/office/powerpoint/2010/main" val="204622692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4" name="Google Shape;374;g2e489141416_3_108">
            <a:extLst xmlns:a="http://schemas.openxmlformats.org/drawingml/2006/main">
              <a:ext uri="{FF2B5EF4-FFF2-40B4-BE49-F238E27FC236}">
                <a16:creationId xmlns:a16="http://schemas.microsoft.com/office/drawing/2014/main" id="{9E352A12-6811-4354-8FED-6714EFFA83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异步机制设计：任务重试补偿机制</a:t>
            </a:r>
            <a:endParaRPr/>
          </a:p>
        </p:txBody>
      </p:sp>
      <p:sp>
        <p:nvSpPr>
          <p:cNvPr id="375" name="Google Shape;375;g2e489141416_3_108">
            <a:extLst xmlns:a="http://schemas.openxmlformats.org/drawingml/2006/main">
              <a:ext uri="{FF2B5EF4-FFF2-40B4-BE49-F238E27FC236}">
                <a16:creationId xmlns:a16="http://schemas.microsoft.com/office/drawing/2014/main" id="{43E917B6-B974-42C6-B150-56EE10D6B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2350" y="2160375"/>
            <a:ext cx="7778700" cy="10846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</a:rPr>
              <a:t>异步机制的缺点</a:t>
            </a:r>
            <a:r>
              <a:rPr sz="3000" b="1">
                <a:solidFill>
                  <a:schemeClr val="dk1"/>
                </a:solidFill>
              </a:rPr>
              <a:t>：</a:t>
            </a:r>
            <a:endParaRPr sz="3000" b="1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异步操作中的错误和异常处理更加复杂，未捕获的异常可能导致任务失败或系统不稳定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 b="1">
                <a:solidFill>
                  <a:schemeClr val="dk1"/>
                </a:solidFill>
              </a:rPr>
              <a:t>丢消息、消息重复消费、消息乱序</a:t>
            </a:r>
            <a:endParaRPr sz="3000" b="1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调试、监控更加复杂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sz="3000" b="1">
                <a:solidFill>
                  <a:srgbClr val="0000FF"/>
                </a:solidFill>
              </a:rPr>
              <a:t>解决措施</a:t>
            </a:r>
            <a:r>
              <a:rPr sz="3000">
                <a:solidFill>
                  <a:schemeClr val="dk1"/>
                </a:solidFill>
              </a:rPr>
              <a:t>：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任务重试和补偿、幂等重试、最终一致性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kafka 分区有序性、序列号等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lag异常监控</a:t>
            </a:r>
            <a:endParaRPr sz="3000">
              <a:solidFill>
                <a:schemeClr val="dk1"/>
              </a:solidFill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●"/>
            </a:pPr>
            <a:r>
              <a:rPr sz="3000">
                <a:solidFill>
                  <a:schemeClr val="dk1"/>
                </a:solidFill>
              </a:rPr>
              <a:t>全局异常处理机制，记录日志和监控错误，通常需要统一的组件或者基类</a:t>
            </a:r>
            <a:endParaRPr sz="3000" b="1">
              <a:solidFill>
                <a:schemeClr val="dk1"/>
              </a:solidFill>
            </a:endParaRPr>
          </a:p>
          <a:p xmlns:a="http://schemas.openxmlformats.org/drawingml/2006/main">
            <a:pPr marL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376" name="Google Shape;376;g2e489141416_3_108">
            <a:extLst xmlns:a="http://schemas.openxmlformats.org/drawingml/2006/main">
              <a:ext uri="{FF2B5EF4-FFF2-40B4-BE49-F238E27FC236}">
                <a16:creationId xmlns:a16="http://schemas.microsoft.com/office/drawing/2014/main" id="{8A6F4551-B115-46CB-9D44-B17684D5EB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aeae3018db47a7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36925" y="1631975"/>
            <a:ext cx="13077425" cy="104520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77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853A7DE1-E75B-4504-878C-197B1D241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78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056B00D8-4097-43E3-BE60-D8EE0A6CD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79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981617C3-75C2-4D00-AE90-7AD922A9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33 / 38</a:t>
            </a:r>
          </a:p>
        </p:txBody>
      </p:sp>
    </p:spTree>
    <p:extLst>
      <p:ext uri="{BB962C8B-B14F-4D97-AF65-F5344CB8AC3E}">
        <p14:creationId xmlns:p14="http://schemas.microsoft.com/office/powerpoint/2010/main" val="1363584462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1" name="Google Shape;381;g2e4d454a3fe_0_93">
            <a:extLst xmlns:a="http://schemas.openxmlformats.org/drawingml/2006/main">
              <a:ext uri="{FF2B5EF4-FFF2-40B4-BE49-F238E27FC236}">
                <a16:creationId xmlns:a16="http://schemas.microsoft.com/office/drawing/2014/main" id="{DC73A884-7FF8-45F5-A463-FF3F3F931C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目录</a:t>
            </a:r>
            <a:endParaRPr/>
          </a:p>
        </p:txBody>
      </p:sp>
      <p:sp>
        <p:nvSpPr>
          <p:cNvPr id="382" name="Google Shape;382;g2e4d454a3fe_0_93">
            <a:extLst xmlns:a="http://schemas.openxmlformats.org/drawingml/2006/main">
              <a:ext uri="{FF2B5EF4-FFF2-40B4-BE49-F238E27FC236}">
                <a16:creationId xmlns:a16="http://schemas.microsoft.com/office/drawing/2014/main" id="{0FE4B205-63BE-41FD-BE34-DEC438C22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9750" y="2522475"/>
            <a:ext cx="12816900" cy="790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1.  整体性设计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2.  接口设计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Open Sans"/>
              <a:buChar char="❏"/>
            </a:pPr>
            <a:r>
              <a:rPr sz="45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3.  存储设计</a:t>
            </a:r>
            <a:endParaRPr sz="45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D0D0D"/>
              </a:buClr>
              <a:buSzPts val="4500"/>
              <a:buFont typeface="Open Sans"/>
              <a:buChar char="❏"/>
            </a:pPr>
            <a:r>
              <a:rPr sz="4500">
                <a:solidFill>
                  <a:srgbClr val="0D0D0D"/>
                </a:solidFill>
                <a:latin typeface="Open Sans"/>
                <a:ea typeface="Open Sans"/>
                <a:cs typeface="Open Sans"/>
              </a:rPr>
              <a:t>4.  缓存设计</a:t>
            </a:r>
            <a:endParaRPr sz="4500">
              <a:solidFill>
                <a:srgbClr val="0D0D0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Open Sans"/>
              <a:buChar char="❏"/>
            </a:pPr>
            <a:r>
              <a:rPr sz="4500">
                <a:latin typeface="Open Sans"/>
                <a:ea typeface="Open Sans"/>
                <a:cs typeface="Open Sans"/>
              </a:rPr>
              <a:t>5.  异步设计</a:t>
            </a:r>
            <a:endParaRPr sz="4500"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5143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500"/>
              <a:buFont typeface="Open Sans"/>
              <a:buChar char="❏"/>
            </a:pPr>
            <a:r>
              <a:rPr sz="4500">
                <a:solidFill>
                  <a:srgbClr val="FF0000"/>
                </a:solidFill>
                <a:latin typeface="Open Sans"/>
                <a:ea typeface="Open Sans"/>
                <a:cs typeface="Open Sans"/>
              </a:rPr>
              <a:t>6. 非功能性设计</a:t>
            </a:r>
            <a:endParaRPr sz="4500">
              <a:solidFill>
                <a:srgbClr val="FF0000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500">
              <a:solidFill>
                <a:schemeClr val="accent5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83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F1FAD075-3EF1-496A-AEAF-D3A07C7F1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84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F11970ED-EF56-43ED-B850-DD05DF289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85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71754111-5C29-48ED-9E40-0B1DC31FB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34 / 38</a:t>
            </a:r>
          </a:p>
        </p:txBody>
      </p:sp>
    </p:spTree>
    <p:extLst>
      <p:ext uri="{BB962C8B-B14F-4D97-AF65-F5344CB8AC3E}">
        <p14:creationId xmlns:p14="http://schemas.microsoft.com/office/powerpoint/2010/main" val="1324844491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7" name="Google Shape;387;g2e3b2ddbddf_0_52">
            <a:extLst xmlns:a="http://schemas.openxmlformats.org/drawingml/2006/main">
              <a:ext uri="{FF2B5EF4-FFF2-40B4-BE49-F238E27FC236}">
                <a16:creationId xmlns:a16="http://schemas.microsoft.com/office/drawing/2014/main" id="{B4D9FD27-2DA1-404C-93C4-1498A946B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5250" y="7512900"/>
            <a:ext cx="7286700" cy="3643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9DAF8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388" name="Google Shape;388;g2e3b2ddbddf_0_52">
            <a:extLst xmlns:a="http://schemas.openxmlformats.org/drawingml/2006/main">
              <a:ext uri="{FF2B5EF4-FFF2-40B4-BE49-F238E27FC236}">
                <a16:creationId xmlns:a16="http://schemas.microsoft.com/office/drawing/2014/main" id="{E1DCA4CC-2FE1-4472-88C5-70A8F9206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3725" y="2598613"/>
            <a:ext cx="4691100" cy="4650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EAD3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389" name="Google Shape;389;g2e3b2ddbddf_0_52">
            <a:extLst xmlns:a="http://schemas.openxmlformats.org/drawingml/2006/main">
              <a:ext uri="{FF2B5EF4-FFF2-40B4-BE49-F238E27FC236}">
                <a16:creationId xmlns:a16="http://schemas.microsoft.com/office/drawing/2014/main" id="{FB33938D-7D31-47ED-8C44-01A6E03A4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1725" y="2617050"/>
            <a:ext cx="5524500" cy="46506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2CC"/>
          </a:solidFill>
          <a:ln xmlns:a="http://schemas.openxmlformats.org/drawingml/2006/main"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</a:endParaRPr>
          </a:p>
        </p:txBody>
      </p:sp>
      <p:sp>
        <p:nvSpPr>
          <p:cNvPr id="390" name="Google Shape;390;g2e3b2ddbddf_0_52">
            <a:extLst xmlns:a="http://schemas.openxmlformats.org/drawingml/2006/main">
              <a:ext uri="{FF2B5EF4-FFF2-40B4-BE49-F238E27FC236}">
                <a16:creationId xmlns:a16="http://schemas.microsoft.com/office/drawing/2014/main" id="{F8E4175C-81B8-4E3B-A76B-BFE0FE871E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非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功能性需求和权衡</a:t>
            </a:r>
            <a:endParaRPr/>
          </a:p>
        </p:txBody>
      </p:sp>
      <p:pic>
        <p:nvPicPr>
          <p:cNvPr id="391" name="Google Shape;391;g2e3b2ddbddf_0_52">
            <a:extLst xmlns:a="http://schemas.openxmlformats.org/drawingml/2006/main">
              <a:ext uri="{FF2B5EF4-FFF2-40B4-BE49-F238E27FC236}">
                <a16:creationId xmlns:a16="http://schemas.microsoft.com/office/drawing/2014/main" id="{E5B3B57E-82BF-4195-8254-D95D0A2395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afbfa62c2243f1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784825" y="2637338"/>
            <a:ext cx="9589226" cy="844132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392" name="Google Shape;392;g2e3b2ddbddf_0_52">
            <a:extLst xmlns:a="http://schemas.openxmlformats.org/drawingml/2006/main">
              <a:ext uri="{FF2B5EF4-FFF2-40B4-BE49-F238E27FC236}">
                <a16:creationId xmlns:a16="http://schemas.microsoft.com/office/drawing/2014/main" id="{A296C542-D896-4F7A-82E6-E4E506AA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5925" y="2905400"/>
            <a:ext cx="5310300" cy="41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用户角度：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安全性 (security)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易用性 (usability）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可用性 (availability）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性能 (performance)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用户体验(user Experience)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93" name="Google Shape;393;g2e3b2ddbddf_0_52">
            <a:extLst xmlns:a="http://schemas.openxmlformats.org/drawingml/2006/main">
              <a:ext uri="{FF2B5EF4-FFF2-40B4-BE49-F238E27FC236}">
                <a16:creationId xmlns:a16="http://schemas.microsoft.com/office/drawing/2014/main" id="{2B72BCA6-D71D-4E18-A3C7-21335A57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0925" y="7554575"/>
            <a:ext cx="6509400" cy="343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开发者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角度：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可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维护性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(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Maintainability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)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可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扩展性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(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scalabity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），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灵活性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可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测试性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 (T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estability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）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代码质量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94" name="Google Shape;394;g2e3b2ddbddf_0_52">
            <a:extLst xmlns:a="http://schemas.openxmlformats.org/drawingml/2006/main">
              <a:ext uri="{FF2B5EF4-FFF2-40B4-BE49-F238E27FC236}">
                <a16:creationId xmlns:a16="http://schemas.microsoft.com/office/drawing/2014/main" id="{5F381EFB-48E2-4090-B175-632C7B76C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7550" y="2944113"/>
            <a:ext cx="3848100" cy="29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业务</a:t>
            </a: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角度：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成本（cost)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效率，时间（time)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-4191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pen Sans"/>
              <a:buChar char="●"/>
            </a:pPr>
            <a:r>
              <a:rPr sz="3000">
                <a:solidFill>
                  <a:schemeClr val="dk1"/>
                </a:solidFill>
                <a:latin typeface="Open Sans"/>
                <a:ea typeface="Open Sans"/>
                <a:cs typeface="Open Sans"/>
              </a:rPr>
              <a:t>资源使用率</a:t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45720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95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180BA985-4197-493C-A55A-6F132CBAB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396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BE263D39-07EC-46FD-BB23-89B803622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397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A2A22284-3D82-4DFC-84E7-2B12D2165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35 / 38</a:t>
            </a:r>
          </a:p>
        </p:txBody>
      </p:sp>
    </p:spTree>
    <p:extLst>
      <p:ext uri="{BB962C8B-B14F-4D97-AF65-F5344CB8AC3E}">
        <p14:creationId xmlns:p14="http://schemas.microsoft.com/office/powerpoint/2010/main" val="69977866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9" name="Google Shape;399;g27339dc66ca_2_141">
            <a:extLst xmlns:a="http://schemas.openxmlformats.org/drawingml/2006/main">
              <a:ext uri="{FF2B5EF4-FFF2-40B4-BE49-F238E27FC236}">
                <a16:creationId xmlns:a16="http://schemas.microsoft.com/office/drawing/2014/main" id="{2D19BC4E-D4C3-44C1-BACD-F86F1738DC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非</a:t>
            </a: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功能性需求：Trade-offs分析方法ATAM</a:t>
            </a:r>
            <a:endParaRPr/>
          </a:p>
        </p:txBody>
      </p:sp>
      <p:pic>
        <p:nvPicPr>
          <p:cNvPr id="400" name="Google Shape;400;g27339dc66ca_2_141">
            <a:extLst xmlns:a="http://schemas.openxmlformats.org/drawingml/2006/main">
              <a:ext uri="{FF2B5EF4-FFF2-40B4-BE49-F238E27FC236}">
                <a16:creationId xmlns:a16="http://schemas.microsoft.com/office/drawing/2014/main" id="{57FB8288-A5C9-4B73-A5F5-F73B0405FC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710f5e8f664f62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17525" y="3033600"/>
            <a:ext cx="11536932" cy="72586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1" name="Google Shape;401;g27339dc66ca_2_141">
            <a:extLst xmlns:a="http://schemas.openxmlformats.org/drawingml/2006/main">
              <a:ext uri="{FF2B5EF4-FFF2-40B4-BE49-F238E27FC236}">
                <a16:creationId xmlns:a16="http://schemas.microsoft.com/office/drawing/2014/main" id="{41B9BC7E-1F12-439A-BEDC-EA23C71F7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26500" y="10578000"/>
            <a:ext cx="2547900" cy="2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02" name="Google Shape;402;g27339dc66ca_2_141">
            <a:extLst xmlns:a="http://schemas.openxmlformats.org/drawingml/2006/main">
              <a:ext uri="{FF2B5EF4-FFF2-40B4-BE49-F238E27FC236}">
                <a16:creationId xmlns:a16="http://schemas.microsoft.com/office/drawing/2014/main" id="{409F1FA9-7A04-429D-B863-BFA864816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8638" y="10101900"/>
            <a:ext cx="2143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 u="sng">
                <a:solidFill>
                  <a:schemeClr val="hlink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53693bbc61a04c3b"/>
              </a:rPr>
              <a:t>资料来源</a:t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03" name="Google Shape;403;g27339dc66ca_2_141">
            <a:extLst xmlns:a="http://schemas.openxmlformats.org/drawingml/2006/main">
              <a:ext uri="{FF2B5EF4-FFF2-40B4-BE49-F238E27FC236}">
                <a16:creationId xmlns:a16="http://schemas.microsoft.com/office/drawing/2014/main" id="{5432403D-1DC5-4D48-A176-6E6456FF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35832" y="2852071"/>
            <a:ext cx="9830657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 fontScale="100000"/>
          </a:bodyPr>
          <a:lstStyle xmlns:a="http://schemas.openxmlformats.org/drawingml/2006/main">
            <a:defPPr>
              <a:defRPr sz="2400"/>
            </a:defPPr>
          </a:lstStyle>
          <a:p xmlns:a="http://schemas.openxmlformats.org/drawingml/2006/main"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pPr>
            <a:r>
              <a:rPr sz="2400" b="1">
                <a:solidFill>
                  <a:srgbClr val="0000FF"/>
                </a:solidFill>
                <a:latin typeface="Open Sans"/>
                <a:ea typeface="Open Sans"/>
                <a:cs typeface="Open Sans"/>
              </a:rPr>
              <a:t>定义</a:t>
            </a:r>
            <a:r>
              <a:rPr sz="2400">
                <a:latin typeface="Open Sans"/>
                <a:ea typeface="Open Sans"/>
                <a:cs typeface="Open Sans"/>
              </a:rPr>
              <a:t>：以场景集合的形式描述质量要求，将架构决策映射到质量要求。输出一组已确定的敏感点</a:t>
            </a:r>
            <a:r>
              <a:rPr sz="2400">
                <a:highlight>
                  <a:srgbClr val="FFFFFF"/>
                </a:highlight>
                <a:latin typeface="Open Sans"/>
                <a:ea typeface="Open Sans"/>
                <a:cs typeface="Open Sans"/>
              </a:rPr>
              <a:t>ensitivity </a:t>
            </a:r>
            <a:r>
              <a:rPr sz="2400">
                <a:latin typeface="Open Sans"/>
                <a:ea typeface="Open Sans"/>
                <a:cs typeface="Open Sans"/>
              </a:rPr>
              <a:t>和权衡点</a:t>
            </a:r>
            <a:r>
              <a:rPr sz="2400">
                <a:highlight>
                  <a:srgbClr val="FFFFFF"/>
                </a:highlight>
                <a:latin typeface="Open Sans"/>
                <a:ea typeface="Open Sans"/>
                <a:cs typeface="Open Sans"/>
              </a:rPr>
              <a:t>tradeoff </a:t>
            </a:r>
            <a:r>
              <a:rPr sz="2400">
                <a:latin typeface="Open Sans"/>
                <a:ea typeface="Open Sans"/>
                <a:cs typeface="Open Sans"/>
              </a:rPr>
              <a:t>、</a:t>
            </a:r>
            <a:r>
              <a:rPr sz="2400">
                <a:latin typeface="Open Sans"/>
                <a:ea typeface="Open Sans"/>
                <a:cs typeface="Open Sans"/>
              </a:rPr>
              <a:t>一些风险</a:t>
            </a:r>
            <a:r>
              <a:rPr sz="2400">
                <a:highlight>
                  <a:srgbClr val="FFFFFF"/>
                </a:highlight>
                <a:latin typeface="Open Sans"/>
                <a:ea typeface="Open Sans"/>
                <a:cs typeface="Open Sans"/>
              </a:rPr>
              <a:t> risks </a:t>
            </a:r>
            <a:r>
              <a:rPr sz="2400">
                <a:latin typeface="Open Sans"/>
                <a:ea typeface="Open Sans"/>
                <a:cs typeface="Open Sans"/>
              </a:rPr>
              <a:t>和非风险</a:t>
            </a:r>
            <a:r>
              <a:rPr sz="2400">
                <a:highlight>
                  <a:srgbClr val="FFFFFF"/>
                </a:highlight>
                <a:latin typeface="Open Sans"/>
                <a:ea typeface="Open Sans"/>
                <a:cs typeface="Open Sans"/>
              </a:rPr>
              <a:t>on-risks、风险主题。</a:t>
            </a:r>
            <a:endParaRPr sz="3000"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404" name="Google Shape;404;g27339dc66ca_2_141">
            <a:extLst xmlns:a="http://schemas.openxmlformats.org/drawingml/2006/main">
              <a:ext uri="{FF2B5EF4-FFF2-40B4-BE49-F238E27FC236}">
                <a16:creationId xmlns:a16="http://schemas.microsoft.com/office/drawing/2014/main" id="{083C5063-281F-43AA-8E62-9099D45F0F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7ac1807c33435c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135832" y="7429500"/>
            <a:ext cx="9830657" cy="4271677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405" name="Google Shape;405;g27339dc66ca_2_141">
            <a:extLst xmlns:a="http://schemas.openxmlformats.org/drawingml/2006/main">
              <a:ext uri="{FF2B5EF4-FFF2-40B4-BE49-F238E27FC236}">
                <a16:creationId xmlns:a16="http://schemas.microsoft.com/office/drawing/2014/main" id="{068B3E71-03EB-459E-B141-A3B04C75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02200" y="4988625"/>
            <a:ext cx="22596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06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27BCB13D-83EA-40CD-8940-1FEFDC0A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407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3607B83B-E44A-49BD-8246-5D0E39DD6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408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4A048047-B4E7-4AAC-A2F6-41401D21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36 / 38</a:t>
            </a:r>
          </a:p>
        </p:txBody>
      </p:sp>
    </p:spTree>
    <p:extLst>
      <p:ext uri="{BB962C8B-B14F-4D97-AF65-F5344CB8AC3E}">
        <p14:creationId xmlns:p14="http://schemas.microsoft.com/office/powerpoint/2010/main" val="2134926895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0" name="Google Shape;410;g276a7a2c6f4_0_0">
            <a:extLst xmlns:a="http://schemas.openxmlformats.org/drawingml/2006/main">
              <a:ext uri="{FF2B5EF4-FFF2-40B4-BE49-F238E27FC236}">
                <a16:creationId xmlns:a16="http://schemas.microsoft.com/office/drawing/2014/main" id="{E94E7D48-45DE-47ED-B42D-2DC20D20E9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323850"/>
            <a:ext cx="22669500" cy="1200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spcFirstLastPara="1" wrap="square" lIns="0" tIns="0" rIns="0" bIns="0" anchor="ctr">
            <a:normAutofit fontScale="100000"/>
          </a:bodyPr>
          <a:lstStyle xmlns:a="http://schemas.openxmlformats.org/drawingml/2006/main">
            <a:defPPr algn="l"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defPPr>
          </a:lstStyle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defRPr>
            </a:pPr>
            <a:r>
              <a:rPr sz="6000" b="1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参考学习</a:t>
            </a:r>
            <a:endParaRPr/>
          </a:p>
        </p:txBody>
      </p:sp>
      <p:sp>
        <p:nvSpPr>
          <p:cNvPr id="411" name="Google Shape;411;g276a7a2c6f4_0_0">
            <a:extLst xmlns:a="http://schemas.openxmlformats.org/drawingml/2006/main">
              <a:ext uri="{FF2B5EF4-FFF2-40B4-BE49-F238E27FC236}">
                <a16:creationId xmlns:a16="http://schemas.microsoft.com/office/drawing/2014/main" id="{48C7A775-9D33-4E1A-8B03-3B6EFC59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26500" y="10578000"/>
            <a:ext cx="2547900" cy="2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12" name="Google Shape;412;g276a7a2c6f4_0_0">
            <a:extLst xmlns:a="http://schemas.openxmlformats.org/drawingml/2006/main">
              <a:ext uri="{FF2B5EF4-FFF2-40B4-BE49-F238E27FC236}">
                <a16:creationId xmlns:a16="http://schemas.microsoft.com/office/drawing/2014/main" id="{B2E9B41F-EBBD-47B3-A675-B20F82609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8600" y="2532475"/>
            <a:ext cx="14695800" cy="560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457200" lvl="0" indent="-457200" algn="l">
              <a:spcBef>
                <a:spcPts val="0"/>
              </a:spcBef>
              <a:spcAft>
                <a:spcPts val="0"/>
              </a:spcAft>
              <a:buClr>
                <a:srgbClr val="EE4D2D"/>
              </a:buClr>
              <a:buSzPts val="3600"/>
              <a:buFont typeface="Open Sans"/>
              <a:buChar char="●"/>
            </a:pPr>
            <a:r>
              <a:rPr sz="3600" u="sng">
                <a:solidFill>
                  <a:schemeClr val="hlink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75a6c2fda6d44df6"/>
              </a:rPr>
              <a:t>互联网系统设计原</a:t>
            </a:r>
            <a:r>
              <a:rPr sz="3600" u="sng">
                <a:solidFill>
                  <a:schemeClr val="hlink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401cc0cbb4604078"/>
              </a:rPr>
              <a:t>则</a:t>
            </a:r>
            <a:endParaRPr sz="3600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13" name="Public header divider">
            <a:extLst xmlns:a="http://schemas.openxmlformats.org/drawingml/2006/main">
              <a:ext uri="{FF2B5EF4-FFF2-40B4-BE49-F238E27FC236}">
                <a16:creationId xmlns:a16="http://schemas.microsoft.com/office/drawing/2014/main" id="{81726B97-D6CF-4369-A59F-F752FEB26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2266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2563EB"/>
            </a:solidFill>
          </a:ln>
        </p:spPr>
      </p:sp>
      <p:sp>
        <p:nvSpPr>
          <p:cNvPr id="414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14F4B6B1-164D-45FC-9783-C10761B65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415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F7740D0B-FC73-49C2-869A-3939BD03D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37 / 38</a:t>
            </a:r>
          </a:p>
        </p:txBody>
      </p:sp>
    </p:spTree>
    <p:extLst>
      <p:ext uri="{BB962C8B-B14F-4D97-AF65-F5344CB8AC3E}">
        <p14:creationId xmlns:p14="http://schemas.microsoft.com/office/powerpoint/2010/main" val="1170355749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7" name="Google Shape;417;p6">
            <a:extLst xmlns:a="http://schemas.openxmlformats.org/drawingml/2006/main">
              <a:ext uri="{FF2B5EF4-FFF2-40B4-BE49-F238E27FC236}">
                <a16:creationId xmlns:a16="http://schemas.microsoft.com/office/drawing/2014/main" id="{8490F1E3-F99B-40DA-A4DA-5728AC7005F1}"/>
              </a:ext>
            </a:extLst>
          </p:cNvPr>
          <p:cNvSpPr>
            <a:spLocks xmlns:a="http://schemas.openxmlformats.org/drawingml/2006/main" noGrp="1"/>
          </p:cNvSpPr>
          <p:nvPr>
            <p:ph type="ctrTitle" idx="4294967295"/>
          </p:nvPr>
        </p:nvSpPr>
        <p:spPr>
          <a:xfrm xmlns:a="http://schemas.openxmlformats.org/drawingml/2006/main">
            <a:off x="1714500" y="4762500"/>
            <a:ext cx="20955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50800" tIns="50800" rIns="50800" bIns="50800" anchor="ctr">
            <a:normAutofit fontScale="100000"/>
          </a:bodyPr>
          <a:lstStyle xmlns:a="http://schemas.openxmlformats.org/drawingml/2006/main">
            <a:defPPr>
              <a:defRPr>
                <a:solidFill>
                  <a:srgbClr val="1E293B"/>
                </a:solidFill>
              </a:defRPr>
            </a:defPPr>
          </a:lstStyle>
          <a:p xmlns:a="http://schemas.openxmlformats.org/drawingml/2006/main"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4D2D"/>
              </a:buClr>
              <a:buSzPts val="13500"/>
              <a:buFont typeface="Open Sans"/>
              <a:buNone/>
            </a:pPr>
            <a:r>
              <a:rPr sz="13500" b="1" i="0" u="none" strike="noStrike" cap="none">
                <a:solidFill>
                  <a:srgbClr val="1E293B"/>
                </a:solidFill>
                <a:latin typeface="Open Sans"/>
                <a:ea typeface="Open Sans"/>
                <a:cs typeface="Open Sans"/>
              </a:rPr>
              <a:t>谢谢阅读</a:t>
            </a:r>
            <a:endParaRPr sz="11200" b="1" i="0" u="none" strike="noStrike" cap="none">
              <a:solidFill>
                <a:srgbClr val="EE4D2D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18" name="Public footer">
            <a:extLst xmlns:a="http://schemas.openxmlformats.org/drawingml/2006/main">
              <a:ext uri="{FF2B5EF4-FFF2-40B4-BE49-F238E27FC236}">
                <a16:creationId xmlns:a16="http://schemas.microsoft.com/office/drawing/2014/main" id="{A7E18341-E1A7-45FE-B5BD-5AE3AFF0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3239750"/>
            <a:ext cx="2000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wxquare.github.io  ·  系统设计</a:t>
            </a:r>
          </a:p>
        </p:txBody>
      </p:sp>
      <p:sp>
        <p:nvSpPr>
          <p:cNvPr id="419" name="Public page number">
            <a:extLst xmlns:a="http://schemas.openxmlformats.org/drawingml/2006/main">
              <a:ext uri="{FF2B5EF4-FFF2-40B4-BE49-F238E27FC236}">
                <a16:creationId xmlns:a16="http://schemas.microsoft.com/office/drawing/2014/main" id="{F24E3AAA-2D53-400F-989C-ECFE1FAC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02750" y="13239750"/>
            <a:ext cx="152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1650">
                <a:solidFill>
                  <a:srgbClr val="64748B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64748B"/>
                </a:solidFill>
                <a:latin typeface="Arial"/>
                <a:ea typeface="Arial"/>
                <a:cs typeface="Arial"/>
              </a:rPr>
              <a:t>38 / 38</a:t>
            </a:r>
          </a:p>
        </p:txBody>
      </p:sp>
      <p:sp>
        <p:nvSpPr>
          <p:cNvPr id="420" name="Article link">
            <a:extLst xmlns:a="http://schemas.openxmlformats.org/drawingml/2006/main">
              <a:ext uri="{FF2B5EF4-FFF2-40B4-BE49-F238E27FC236}">
                <a16:creationId xmlns:a16="http://schemas.microsoft.com/office/drawing/2014/main" id="{0CAA40B9-20CE-4BF1-B29A-DAE08B3E3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8096250"/>
            <a:ext cx="1676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 algn="ctr">
              <a:defRPr sz="4200">
                <a:solidFill>
                  <a:srgbClr val="2563E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4200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4200">
                <a:solidFill>
                  <a:srgbClr val="2563EB"/>
                </a:solidFill>
                <a:latin typeface="Arial"/>
                <a:ea typeface="Arial"/>
                <a:cs typeface="Arial"/>
              </a:rPr>
              <a:t>配套文章：</a:t>
            </a:r>
            <a:r>
              <a:rPr sz="4200">
                <a:solidFill>
                  <a:srgbClr val="2563EB"/>
                </a:solidFill>
                <a:latin typeface="Arial"/>
                <a:ea typeface="Arial"/>
                <a:cs typeface="Arial"/>
                <a:hlinkClick xmlns:r="http://schemas.openxmlformats.org/officeDocument/2006/relationships" r:id="Rab67c1345f1b4312"/>
              </a:rPr>
              <a:t>wxquare.github.io</a:t>
            </a:r>
          </a:p>
        </p:txBody>
      </p:sp>
    </p:spTree>
    <p:extLst>
      <p:ext uri="{BB962C8B-B14F-4D97-AF65-F5344CB8AC3E}">
        <p14:creationId xmlns:p14="http://schemas.microsoft.com/office/powerpoint/2010/main" val="772084008"/>
      </p:ext>
    </p:extLst>
  </p:cSld>
</p:sld>
</file>

<file path=ppt/theme/theme1.xml><?xml version="1.0" encoding="utf-8"?>
<a:theme xmlns:a="http://schemas.openxmlformats.org/drawingml/2006/main" name="White">
  <a:themeElements>
    <a:clrScheme name="wxquare Public">
      <a:dk1>
        <a:srgbClr val="000000"/>
      </a:dk1>
      <a:lt1>
        <a:srgbClr val="FFFFFF"/>
      </a:lt1>
      <a:dk2>
        <a:srgbClr val="1E293B"/>
      </a:dk2>
      <a:lt2>
        <a:srgbClr val="E2E8F0"/>
      </a:lt2>
      <a:accent1>
        <a:srgbClr val="2563EB"/>
      </a:accent1>
      <a:accent2>
        <a:srgbClr val="0F766E"/>
      </a:accent2>
      <a:accent3>
        <a:srgbClr val="F59E0B"/>
      </a:accent3>
      <a:accent4>
        <a:srgbClr val="DC2626"/>
      </a:accent4>
      <a:accent5>
        <a:srgbClr val="7C3AED"/>
      </a:accent5>
      <a:accent6>
        <a:srgbClr val="16A34A"/>
      </a:accent6>
      <a:hlink>
        <a:srgbClr val="2563EB"/>
      </a:hlink>
      <a:folHlink>
        <a:srgbClr val="7C3AE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xquare Public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2026-10-12T07:25:55.4410000Z</dcterms:created>
  <dcterms:modified xsi:type="dcterms:W3CDTF">2026-10-12T07:25:55.4410000Z</dcterms:modified>
</coreProperties>
</file>